
<file path=[Content_Types].xml><?xml version="1.0" encoding="utf-8"?>
<Types xmlns="http://schemas.openxmlformats.org/package/2006/content-types">
  <Default Extension="bin" ContentType="application/vnd.openxmlformats-officedocument.oleObject"/>
  <Default Extension="emf" ContentType="image/x-emf"/>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79"/>
  </p:notesMasterIdLst>
  <p:handoutMasterIdLst>
    <p:handoutMasterId r:id="rId80"/>
  </p:handoutMasterIdLst>
  <p:sldIdLst>
    <p:sldId id="256" r:id="rId5"/>
    <p:sldId id="761" r:id="rId6"/>
    <p:sldId id="809" r:id="rId7"/>
    <p:sldId id="411" r:id="rId8"/>
    <p:sldId id="556" r:id="rId9"/>
    <p:sldId id="762" r:id="rId10"/>
    <p:sldId id="415" r:id="rId11"/>
    <p:sldId id="481" r:id="rId12"/>
    <p:sldId id="758" r:id="rId13"/>
    <p:sldId id="805" r:id="rId14"/>
    <p:sldId id="796" r:id="rId15"/>
    <p:sldId id="750" r:id="rId16"/>
    <p:sldId id="751" r:id="rId17"/>
    <p:sldId id="797" r:id="rId18"/>
    <p:sldId id="807" r:id="rId19"/>
    <p:sldId id="803" r:id="rId20"/>
    <p:sldId id="800" r:id="rId21"/>
    <p:sldId id="497" r:id="rId22"/>
    <p:sldId id="825" r:id="rId23"/>
    <p:sldId id="802" r:id="rId24"/>
    <p:sldId id="502" r:id="rId25"/>
    <p:sldId id="824" r:id="rId26"/>
    <p:sldId id="801" r:id="rId27"/>
    <p:sldId id="506" r:id="rId28"/>
    <p:sldId id="505" r:id="rId29"/>
    <p:sldId id="596" r:id="rId30"/>
    <p:sldId id="509" r:id="rId31"/>
    <p:sldId id="510" r:id="rId32"/>
    <p:sldId id="759" r:id="rId33"/>
    <p:sldId id="695" r:id="rId34"/>
    <p:sldId id="811" r:id="rId35"/>
    <p:sldId id="814" r:id="rId36"/>
    <p:sldId id="815" r:id="rId37"/>
    <p:sldId id="610" r:id="rId38"/>
    <p:sldId id="565" r:id="rId39"/>
    <p:sldId id="816" r:id="rId40"/>
    <p:sldId id="820" r:id="rId41"/>
    <p:sldId id="826" r:id="rId42"/>
    <p:sldId id="818" r:id="rId43"/>
    <p:sldId id="521" r:id="rId44"/>
    <p:sldId id="828" r:id="rId45"/>
    <p:sldId id="819" r:id="rId46"/>
    <p:sldId id="519" r:id="rId47"/>
    <p:sldId id="520" r:id="rId48"/>
    <p:sldId id="822" r:id="rId49"/>
    <p:sldId id="823" r:id="rId50"/>
    <p:sldId id="827" r:id="rId51"/>
    <p:sldId id="621" r:id="rId52"/>
    <p:sldId id="620" r:id="rId53"/>
    <p:sldId id="821" r:id="rId54"/>
    <p:sldId id="831" r:id="rId55"/>
    <p:sldId id="722" r:id="rId56"/>
    <p:sldId id="706" r:id="rId57"/>
    <p:sldId id="707" r:id="rId58"/>
    <p:sldId id="709" r:id="rId59"/>
    <p:sldId id="712" r:id="rId60"/>
    <p:sldId id="713" r:id="rId61"/>
    <p:sldId id="715" r:id="rId62"/>
    <p:sldId id="716" r:id="rId63"/>
    <p:sldId id="718" r:id="rId64"/>
    <p:sldId id="719" r:id="rId65"/>
    <p:sldId id="720" r:id="rId66"/>
    <p:sldId id="721" r:id="rId67"/>
    <p:sldId id="774" r:id="rId68"/>
    <p:sldId id="776" r:id="rId69"/>
    <p:sldId id="778" r:id="rId70"/>
    <p:sldId id="779" r:id="rId71"/>
    <p:sldId id="780" r:id="rId72"/>
    <p:sldId id="781" r:id="rId73"/>
    <p:sldId id="784" r:id="rId74"/>
    <p:sldId id="783" r:id="rId75"/>
    <p:sldId id="790" r:id="rId76"/>
    <p:sldId id="830" r:id="rId77"/>
    <p:sldId id="829" r:id="rId78"/>
  </p:sldIdLst>
  <p:sldSz cx="12192000" cy="6858000"/>
  <p:notesSz cx="6797675" cy="9926638"/>
  <p:defaultText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3418D44-09CB-4B00-8AAA-D8F2FA6B9593}" v="211" dt="2023-01-10T18:39:43.86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04" autoAdjust="0"/>
    <p:restoredTop sz="94098" autoAdjust="0"/>
  </p:normalViewPr>
  <p:slideViewPr>
    <p:cSldViewPr snapToGrid="0">
      <p:cViewPr varScale="1">
        <p:scale>
          <a:sx n="77" d="100"/>
          <a:sy n="77" d="100"/>
        </p:scale>
        <p:origin x="902" y="101"/>
      </p:cViewPr>
      <p:guideLst/>
    </p:cSldViewPr>
  </p:slideViewPr>
  <p:notesTextViewPr>
    <p:cViewPr>
      <p:scale>
        <a:sx n="150" d="100"/>
        <a:sy n="150" d="100"/>
      </p:scale>
      <p:origin x="0" y="0"/>
    </p:cViewPr>
  </p:notesTextViewPr>
  <p:sorterViewPr>
    <p:cViewPr>
      <p:scale>
        <a:sx n="100" d="100"/>
        <a:sy n="100" d="100"/>
      </p:scale>
      <p:origin x="0" y="-35892"/>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tableStyles" Target="tableStyles.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notesMaster" Target="notesMasters/notesMaster1.xml"/><Relationship Id="rId5" Type="http://schemas.openxmlformats.org/officeDocument/2006/relationships/slide" Target="slides/slide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handoutMaster" Target="handoutMasters/handoutMaster1.xml"/><Relationship Id="rId85" Type="http://schemas.microsoft.com/office/2016/11/relationships/changesInfo" Target="changesInfos/changesInfo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presProps" Target="presProps.xml"/><Relationship Id="rId86"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61" Type="http://schemas.openxmlformats.org/officeDocument/2006/relationships/slide" Target="slides/slide57.xml"/><Relationship Id="rId8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rlos Daniel Rodrigues de Assunção Santos" userId="3fc7c18d-dbc7-413d-8b29-e9c836d7dcfd" providerId="ADAL" clId="{C0B5D1CF-F837-4941-B016-1A9772EB2B6B}"/>
    <pc:docChg chg="undo redo custSel addSld modSld">
      <pc:chgData name="Carlos Daniel Rodrigues de Assunção Santos" userId="3fc7c18d-dbc7-413d-8b29-e9c836d7dcfd" providerId="ADAL" clId="{C0B5D1CF-F837-4941-B016-1A9772EB2B6B}" dt="2023-01-11T12:02:24.822" v="292" actId="20577"/>
      <pc:docMkLst>
        <pc:docMk/>
      </pc:docMkLst>
      <pc:sldChg chg="modSp new mod">
        <pc:chgData name="Carlos Daniel Rodrigues de Assunção Santos" userId="3fc7c18d-dbc7-413d-8b29-e9c836d7dcfd" providerId="ADAL" clId="{C0B5D1CF-F837-4941-B016-1A9772EB2B6B}" dt="2023-01-11T09:20:51.464" v="110" actId="27636"/>
        <pc:sldMkLst>
          <pc:docMk/>
          <pc:sldMk cId="291020009" sldId="830"/>
        </pc:sldMkLst>
        <pc:spChg chg="mod">
          <ac:chgData name="Carlos Daniel Rodrigues de Assunção Santos" userId="3fc7c18d-dbc7-413d-8b29-e9c836d7dcfd" providerId="ADAL" clId="{C0B5D1CF-F837-4941-B016-1A9772EB2B6B}" dt="2023-01-11T09:18:55.846" v="37" actId="20577"/>
          <ac:spMkLst>
            <pc:docMk/>
            <pc:sldMk cId="291020009" sldId="830"/>
            <ac:spMk id="2" creationId="{F6201E27-BB42-6E3E-81C2-35A1386663B8}"/>
          </ac:spMkLst>
        </pc:spChg>
        <pc:spChg chg="mod">
          <ac:chgData name="Carlos Daniel Rodrigues de Assunção Santos" userId="3fc7c18d-dbc7-413d-8b29-e9c836d7dcfd" providerId="ADAL" clId="{C0B5D1CF-F837-4941-B016-1A9772EB2B6B}" dt="2023-01-11T09:20:51.464" v="110" actId="27636"/>
          <ac:spMkLst>
            <pc:docMk/>
            <pc:sldMk cId="291020009" sldId="830"/>
            <ac:spMk id="3" creationId="{6BFC27A6-DDA6-CDF3-B107-90BF387ABD58}"/>
          </ac:spMkLst>
        </pc:spChg>
      </pc:sldChg>
      <pc:sldChg chg="modSp new mod">
        <pc:chgData name="Carlos Daniel Rodrigues de Assunção Santos" userId="3fc7c18d-dbc7-413d-8b29-e9c836d7dcfd" providerId="ADAL" clId="{C0B5D1CF-F837-4941-B016-1A9772EB2B6B}" dt="2023-01-11T12:02:24.822" v="292" actId="20577"/>
        <pc:sldMkLst>
          <pc:docMk/>
          <pc:sldMk cId="242728105" sldId="831"/>
        </pc:sldMkLst>
        <pc:spChg chg="mod">
          <ac:chgData name="Carlos Daniel Rodrigues de Assunção Santos" userId="3fc7c18d-dbc7-413d-8b29-e9c836d7dcfd" providerId="ADAL" clId="{C0B5D1CF-F837-4941-B016-1A9772EB2B6B}" dt="2023-01-11T12:02:24.822" v="292" actId="20577"/>
          <ac:spMkLst>
            <pc:docMk/>
            <pc:sldMk cId="242728105" sldId="831"/>
            <ac:spMk id="2" creationId="{A5D8BE6D-98DB-099B-F03A-5938931732BF}"/>
          </ac:spMkLst>
        </pc:spChg>
        <pc:spChg chg="mod">
          <ac:chgData name="Carlos Daniel Rodrigues de Assunção Santos" userId="3fc7c18d-dbc7-413d-8b29-e9c836d7dcfd" providerId="ADAL" clId="{C0B5D1CF-F837-4941-B016-1A9772EB2B6B}" dt="2023-01-11T12:02:17.401" v="291" actId="255"/>
          <ac:spMkLst>
            <pc:docMk/>
            <pc:sldMk cId="242728105" sldId="831"/>
            <ac:spMk id="3" creationId="{E3B8BCE5-592C-C290-D111-47D322506B27}"/>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D259B5C3-3038-469D-9E95-18BDDBBA5307}" type="datetimeFigureOut">
              <a:rPr lang="en-US" smtClean="0"/>
              <a:t>1/11/2023</a:t>
            </a:fld>
            <a:endParaRPr lang="en-US"/>
          </a:p>
        </p:txBody>
      </p:sp>
      <p:sp>
        <p:nvSpPr>
          <p:cNvPr id="4" name="Footer Placehold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CD9434FB-9A9C-4B35-A9B4-2D26BB72902D}" type="slidenum">
              <a:rPr lang="en-US" smtClean="0"/>
              <a:t>‹#›</a:t>
            </a:fld>
            <a:endParaRPr lang="en-US"/>
          </a:p>
        </p:txBody>
      </p:sp>
    </p:spTree>
    <p:extLst>
      <p:ext uri="{BB962C8B-B14F-4D97-AF65-F5344CB8AC3E}">
        <p14:creationId xmlns:p14="http://schemas.microsoft.com/office/powerpoint/2010/main" val="29718786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41897E01-E767-418F-A738-2168371A666B}" type="datetimeFigureOut">
              <a:rPr lang="en-US" smtClean="0"/>
              <a:t>1/11/2023</a:t>
            </a:fld>
            <a:endParaRPr lang="en-US"/>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A2F50C61-9DDD-40DC-8D15-3C026112D033}" type="slidenum">
              <a:rPr lang="en-US" smtClean="0"/>
              <a:t>‹#›</a:t>
            </a:fld>
            <a:endParaRPr lang="en-US"/>
          </a:p>
        </p:txBody>
      </p:sp>
    </p:spTree>
    <p:extLst>
      <p:ext uri="{BB962C8B-B14F-4D97-AF65-F5344CB8AC3E}">
        <p14:creationId xmlns:p14="http://schemas.microsoft.com/office/powerpoint/2010/main" val="25326396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2F50C61-9DDD-40DC-8D15-3C026112D033}" type="slidenum">
              <a:rPr lang="en-US" smtClean="0"/>
              <a:t>1</a:t>
            </a:fld>
            <a:endParaRPr lang="en-US"/>
          </a:p>
        </p:txBody>
      </p:sp>
    </p:spTree>
    <p:extLst>
      <p:ext uri="{BB962C8B-B14F-4D97-AF65-F5344CB8AC3E}">
        <p14:creationId xmlns:p14="http://schemas.microsoft.com/office/powerpoint/2010/main" val="16516046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F50C61-9DDD-40DC-8D15-3C026112D033}" type="slidenum">
              <a:rPr lang="en-US" smtClean="0"/>
              <a:t>52</a:t>
            </a:fld>
            <a:endParaRPr lang="en-US"/>
          </a:p>
        </p:txBody>
      </p:sp>
    </p:spTree>
    <p:extLst>
      <p:ext uri="{BB962C8B-B14F-4D97-AF65-F5344CB8AC3E}">
        <p14:creationId xmlns:p14="http://schemas.microsoft.com/office/powerpoint/2010/main" val="11184418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a:solidFill>
                  <a:schemeClr val="tx1"/>
                </a:solidFill>
                <a:effectLst/>
                <a:latin typeface="+mn-lt"/>
                <a:ea typeface="+mn-ea"/>
                <a:cs typeface="+mn-cs"/>
              </a:rPr>
              <a:t>Keynes thought that classical models were not useful during the Great Depression.</a:t>
            </a:r>
          </a:p>
          <a:p>
            <a:r>
              <a:rPr lang="en-GB" sz="1200" b="0" i="0" kern="1200" dirty="0">
                <a:solidFill>
                  <a:schemeClr val="tx1"/>
                </a:solidFill>
                <a:effectLst/>
                <a:latin typeface="+mn-lt"/>
                <a:ea typeface="+mn-ea"/>
                <a:cs typeface="+mn-cs"/>
              </a:rPr>
              <a:t>In the long run Keynes</a:t>
            </a:r>
            <a:r>
              <a:rPr lang="en-GB" sz="1200" b="0" i="0" kern="1200" baseline="0" dirty="0">
                <a:solidFill>
                  <a:schemeClr val="tx1"/>
                </a:solidFill>
                <a:effectLst/>
                <a:latin typeface="+mn-lt"/>
                <a:ea typeface="+mn-ea"/>
                <a:cs typeface="+mn-cs"/>
              </a:rPr>
              <a:t> accepted the perfectly inelastic LRAS, but he also said in the long run we are all dead.</a:t>
            </a:r>
            <a:endParaRPr lang="en-GB" dirty="0"/>
          </a:p>
        </p:txBody>
      </p:sp>
      <p:sp>
        <p:nvSpPr>
          <p:cNvPr id="4" name="Slide Number Placeholder 3"/>
          <p:cNvSpPr>
            <a:spLocks noGrp="1"/>
          </p:cNvSpPr>
          <p:nvPr>
            <p:ph type="sldNum" sz="quarter" idx="10"/>
          </p:nvPr>
        </p:nvSpPr>
        <p:spPr/>
        <p:txBody>
          <a:bodyPr/>
          <a:lstStyle/>
          <a:p>
            <a:fld id="{A2F50C61-9DDD-40DC-8D15-3C026112D033}" type="slidenum">
              <a:rPr lang="en-US" smtClean="0"/>
              <a:t>53</a:t>
            </a:fld>
            <a:endParaRPr lang="en-US"/>
          </a:p>
        </p:txBody>
      </p:sp>
    </p:spTree>
    <p:extLst>
      <p:ext uri="{BB962C8B-B14F-4D97-AF65-F5344CB8AC3E}">
        <p14:creationId xmlns:p14="http://schemas.microsoft.com/office/powerpoint/2010/main" val="17934241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2F50C61-9DDD-40DC-8D15-3C026112D033}" type="slidenum">
              <a:rPr lang="en-US" smtClean="0"/>
              <a:t>56</a:t>
            </a:fld>
            <a:endParaRPr lang="en-US"/>
          </a:p>
        </p:txBody>
      </p:sp>
    </p:spTree>
    <p:extLst>
      <p:ext uri="{BB962C8B-B14F-4D97-AF65-F5344CB8AC3E}">
        <p14:creationId xmlns:p14="http://schemas.microsoft.com/office/powerpoint/2010/main" val="40451574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GB" sz="1200" b="0" i="0" kern="1200" dirty="0">
                <a:solidFill>
                  <a:schemeClr val="tx1"/>
                </a:solidFill>
                <a:effectLst/>
                <a:latin typeface="+mn-lt"/>
                <a:ea typeface="+mn-ea"/>
                <a:cs typeface="+mn-cs"/>
              </a:rPr>
              <a:t>Crowding out means decrease in Investment due to increase in interest rate brought by an expansionary fiscal policy; that is, increase in Government expenditure.</a:t>
            </a:r>
          </a:p>
          <a:p>
            <a:pPr fontAlgn="base"/>
            <a:r>
              <a:rPr lang="en-GB" sz="1200" b="0" i="0" kern="1200" dirty="0">
                <a:solidFill>
                  <a:schemeClr val="tx1"/>
                </a:solidFill>
                <a:effectLst/>
                <a:latin typeface="+mn-lt"/>
                <a:ea typeface="+mn-ea"/>
                <a:cs typeface="+mn-cs"/>
              </a:rPr>
              <a:t>Whether crowding out takes place or not will depend on the slope of LM curve.</a:t>
            </a:r>
          </a:p>
          <a:p>
            <a:pPr fontAlgn="base"/>
            <a:r>
              <a:rPr lang="en-GB" sz="1200" b="0" i="0" kern="1200" dirty="0">
                <a:solidFill>
                  <a:schemeClr val="tx1"/>
                </a:solidFill>
                <a:effectLst/>
                <a:latin typeface="+mn-lt"/>
                <a:ea typeface="+mn-ea"/>
                <a:cs typeface="+mn-cs"/>
              </a:rPr>
              <a:t>(a) If LM curve is positively sloped → Partial crowding will take place (Fig. 11.8)</a:t>
            </a:r>
          </a:p>
          <a:p>
            <a:pPr fontAlgn="base"/>
            <a:r>
              <a:rPr lang="en-GB" sz="1200" b="0" i="0" kern="1200" dirty="0">
                <a:solidFill>
                  <a:schemeClr val="tx1"/>
                </a:solidFill>
                <a:effectLst/>
                <a:latin typeface="+mn-lt"/>
                <a:ea typeface="+mn-ea"/>
                <a:cs typeface="+mn-cs"/>
              </a:rPr>
              <a:t>(b) If LM curve is horizontal → No crowding out takes place (Fig. 11.9)</a:t>
            </a:r>
          </a:p>
          <a:p>
            <a:pPr fontAlgn="base"/>
            <a:r>
              <a:rPr lang="en-GB" sz="1200" b="0" i="0" kern="1200" dirty="0">
                <a:solidFill>
                  <a:schemeClr val="tx1"/>
                </a:solidFill>
                <a:effectLst/>
                <a:latin typeface="+mn-lt"/>
                <a:ea typeface="+mn-ea"/>
                <a:cs typeface="+mn-cs"/>
              </a:rPr>
              <a:t>(c) If LM curve is vertical → Full crowding out takes place (Fig. 11.10)</a:t>
            </a:r>
          </a:p>
          <a:p>
            <a:endParaRPr lang="en-GB" dirty="0"/>
          </a:p>
        </p:txBody>
      </p:sp>
      <p:sp>
        <p:nvSpPr>
          <p:cNvPr id="4" name="Slide Number Placeholder 3"/>
          <p:cNvSpPr>
            <a:spLocks noGrp="1"/>
          </p:cNvSpPr>
          <p:nvPr>
            <p:ph type="sldNum" sz="quarter" idx="10"/>
          </p:nvPr>
        </p:nvSpPr>
        <p:spPr/>
        <p:txBody>
          <a:bodyPr/>
          <a:lstStyle/>
          <a:p>
            <a:fld id="{A2F50C61-9DDD-40DC-8D15-3C026112D033}" type="slidenum">
              <a:rPr lang="en-US" smtClean="0"/>
              <a:t>65</a:t>
            </a:fld>
            <a:endParaRPr lang="en-US"/>
          </a:p>
        </p:txBody>
      </p:sp>
    </p:spTree>
    <p:extLst>
      <p:ext uri="{BB962C8B-B14F-4D97-AF65-F5344CB8AC3E}">
        <p14:creationId xmlns:p14="http://schemas.microsoft.com/office/powerpoint/2010/main" val="11205470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F50C61-9DDD-40DC-8D15-3C026112D033}" type="slidenum">
              <a:rPr lang="en-US" smtClean="0"/>
              <a:t>72</a:t>
            </a:fld>
            <a:endParaRPr lang="en-US"/>
          </a:p>
        </p:txBody>
      </p:sp>
    </p:spTree>
    <p:extLst>
      <p:ext uri="{BB962C8B-B14F-4D97-AF65-F5344CB8AC3E}">
        <p14:creationId xmlns:p14="http://schemas.microsoft.com/office/powerpoint/2010/main" val="28800795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222222"/>
                </a:solidFill>
                <a:effectLst/>
                <a:latin typeface="Amiri"/>
              </a:rPr>
              <a:t>The fact that the fluctuations in output growth dramatically reduced while the size of government expanded does not mean that increased government spending stabilized the economy (remember: statistical correlations do not mean causation). But there are good reasons to think that the increase in the red line was part of the reason for the smoothing of the black line. In this unit, we ask why the increased role of the government in the economy is part of the explanation for the more stable economy in the second half of the twentieth century.</a:t>
            </a:r>
            <a:endParaRPr lang="en-US" dirty="0"/>
          </a:p>
        </p:txBody>
      </p:sp>
      <p:sp>
        <p:nvSpPr>
          <p:cNvPr id="4" name="Slide Number Placeholder 3"/>
          <p:cNvSpPr>
            <a:spLocks noGrp="1"/>
          </p:cNvSpPr>
          <p:nvPr>
            <p:ph type="sldNum" sz="quarter" idx="5"/>
          </p:nvPr>
        </p:nvSpPr>
        <p:spPr/>
        <p:txBody>
          <a:bodyPr/>
          <a:lstStyle/>
          <a:p>
            <a:fld id="{A2F50C61-9DDD-40DC-8D15-3C026112D033}" type="slidenum">
              <a:rPr lang="en-US" smtClean="0"/>
              <a:t>10</a:t>
            </a:fld>
            <a:endParaRPr lang="en-US"/>
          </a:p>
        </p:txBody>
      </p:sp>
    </p:spTree>
    <p:extLst>
      <p:ext uri="{BB962C8B-B14F-4D97-AF65-F5344CB8AC3E}">
        <p14:creationId xmlns:p14="http://schemas.microsoft.com/office/powerpoint/2010/main" val="16444535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Automatic stabilizers are features of the tax and transfer systems that dampen the economy when it overheats and provide economic stimulus when the economy slumps, without direct intervention by policymakers.</a:t>
            </a:r>
          </a:p>
          <a:p>
            <a:r>
              <a:rPr lang="en-US" sz="1200" b="0" i="0" kern="1200" dirty="0">
                <a:solidFill>
                  <a:schemeClr val="tx1"/>
                </a:solidFill>
                <a:effectLst/>
                <a:latin typeface="+mn-lt"/>
                <a:ea typeface="+mn-ea"/>
                <a:cs typeface="+mn-cs"/>
              </a:rPr>
              <a:t>Automatic stabilizers offset fluctuations in economic activity without direct intervention by policymakers. When incomes are high, tax liabilities rise and eligibility for government benefits falls, without any change in the tax code or other legislation. Conversely, when incomes slip, tax liabilities drop and more families become eligible for government transfer programs, such as food stamps and unemployment insurance that help buttress their income.</a:t>
            </a:r>
            <a:endParaRPr lang="en-US" dirty="0"/>
          </a:p>
        </p:txBody>
      </p:sp>
      <p:sp>
        <p:nvSpPr>
          <p:cNvPr id="4" name="Slide Number Placeholder 3"/>
          <p:cNvSpPr>
            <a:spLocks noGrp="1"/>
          </p:cNvSpPr>
          <p:nvPr>
            <p:ph type="sldNum" sz="quarter" idx="10"/>
          </p:nvPr>
        </p:nvSpPr>
        <p:spPr/>
        <p:txBody>
          <a:bodyPr/>
          <a:lstStyle/>
          <a:p>
            <a:fld id="{A2F50C61-9DDD-40DC-8D15-3C026112D033}" type="slidenum">
              <a:rPr lang="en-US" smtClean="0"/>
              <a:t>24</a:t>
            </a:fld>
            <a:endParaRPr lang="en-US"/>
          </a:p>
        </p:txBody>
      </p:sp>
    </p:spTree>
    <p:extLst>
      <p:ext uri="{BB962C8B-B14F-4D97-AF65-F5344CB8AC3E}">
        <p14:creationId xmlns:p14="http://schemas.microsoft.com/office/powerpoint/2010/main" val="4415070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BR" dirty="0"/>
              <a:t>O Saldo orçamental estrutural é o saldo “que existiria se uma economia estivesse no seu potencial ou na sua tendência de fundo (longo prazo), em torno dos quais a actividade económica vai flutuando para mais ou para menos (criando, assim, os ciclos económicos). </a:t>
            </a:r>
            <a:r>
              <a:rPr lang="pt-BR" sz="1200" b="0" i="0" kern="1200" dirty="0">
                <a:solidFill>
                  <a:schemeClr val="tx1"/>
                </a:solidFill>
                <a:effectLst/>
                <a:latin typeface="+mn-lt"/>
                <a:ea typeface="+mn-ea"/>
                <a:cs typeface="+mn-cs"/>
              </a:rPr>
              <a:t>Como o indicador pretende eliminar o efeito dos ciclos, para o calcular “é necessário estimar ou o produto potencial, ou a tendência de longo prazo”. E logo aqui que começam problemas: “Consoante é utilizado um ou outro conceito, assim o valor do SOE é diferente”.</a:t>
            </a:r>
            <a:endParaRPr lang="en-GB" dirty="0"/>
          </a:p>
        </p:txBody>
      </p:sp>
      <p:sp>
        <p:nvSpPr>
          <p:cNvPr id="4" name="Slide Number Placeholder 3"/>
          <p:cNvSpPr>
            <a:spLocks noGrp="1"/>
          </p:cNvSpPr>
          <p:nvPr>
            <p:ph type="sldNum" sz="quarter" idx="10"/>
          </p:nvPr>
        </p:nvSpPr>
        <p:spPr/>
        <p:txBody>
          <a:bodyPr/>
          <a:lstStyle/>
          <a:p>
            <a:fld id="{A2F50C61-9DDD-40DC-8D15-3C026112D033}" type="slidenum">
              <a:rPr lang="en-US" smtClean="0"/>
              <a:t>25</a:t>
            </a:fld>
            <a:endParaRPr lang="en-US"/>
          </a:p>
        </p:txBody>
      </p:sp>
    </p:spTree>
    <p:extLst>
      <p:ext uri="{BB962C8B-B14F-4D97-AF65-F5344CB8AC3E}">
        <p14:creationId xmlns:p14="http://schemas.microsoft.com/office/powerpoint/2010/main" val="41781452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BR" dirty="0"/>
              <a:t>O Saldo orçamental estrutural é o saldo “que existiria se uma economia estivesse no seu potencial ou na sua tendência de fundo (longo prazo), em torno dos quais a actividade económica vai flutuando para mais ou para menos (criando, assim, os ciclos económicos). </a:t>
            </a:r>
            <a:r>
              <a:rPr lang="pt-BR" sz="1200" b="0" i="0" kern="1200" dirty="0">
                <a:solidFill>
                  <a:schemeClr val="tx1"/>
                </a:solidFill>
                <a:effectLst/>
                <a:latin typeface="+mn-lt"/>
                <a:ea typeface="+mn-ea"/>
                <a:cs typeface="+mn-cs"/>
              </a:rPr>
              <a:t>Como o indicador pretende eliminar o efeito dos ciclos, para o calcular “é necessário estimar ou o produto potencial, ou a tendência de longo prazo”. E logo aqui que começam problemas: “Consoante é utilizado um ou outro conceito, assim o valor do SOE é diferente”.</a:t>
            </a:r>
            <a:endParaRPr lang="en-GB" dirty="0"/>
          </a:p>
        </p:txBody>
      </p:sp>
      <p:sp>
        <p:nvSpPr>
          <p:cNvPr id="4" name="Slide Number Placeholder 3"/>
          <p:cNvSpPr>
            <a:spLocks noGrp="1"/>
          </p:cNvSpPr>
          <p:nvPr>
            <p:ph type="sldNum" sz="quarter" idx="10"/>
          </p:nvPr>
        </p:nvSpPr>
        <p:spPr/>
        <p:txBody>
          <a:bodyPr/>
          <a:lstStyle/>
          <a:p>
            <a:fld id="{A2F50C61-9DDD-40DC-8D15-3C026112D033}" type="slidenum">
              <a:rPr lang="en-US" smtClean="0"/>
              <a:t>26</a:t>
            </a:fld>
            <a:endParaRPr lang="en-US"/>
          </a:p>
        </p:txBody>
      </p:sp>
    </p:spTree>
    <p:extLst>
      <p:ext uri="{BB962C8B-B14F-4D97-AF65-F5344CB8AC3E}">
        <p14:creationId xmlns:p14="http://schemas.microsoft.com/office/powerpoint/2010/main" val="21594287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464E56"/>
                </a:solidFill>
                <a:effectLst/>
                <a:latin typeface="helvetica neue"/>
              </a:rPr>
              <a:t>underlying balance represents the fiscal balance as reported in the System of National Accounts (SNA) framework adjusted for two factors: the state of the economic cycle (as measured by the output gap) and one-off fiscal operations</a:t>
            </a:r>
            <a:endParaRPr lang="en-US" dirty="0"/>
          </a:p>
        </p:txBody>
      </p:sp>
      <p:sp>
        <p:nvSpPr>
          <p:cNvPr id="4" name="Slide Number Placeholder 3"/>
          <p:cNvSpPr>
            <a:spLocks noGrp="1"/>
          </p:cNvSpPr>
          <p:nvPr>
            <p:ph type="sldNum" sz="quarter" idx="5"/>
          </p:nvPr>
        </p:nvSpPr>
        <p:spPr/>
        <p:txBody>
          <a:bodyPr/>
          <a:lstStyle/>
          <a:p>
            <a:fld id="{A2F50C61-9DDD-40DC-8D15-3C026112D033}" type="slidenum">
              <a:rPr lang="en-US" smtClean="0"/>
              <a:t>28</a:t>
            </a:fld>
            <a:endParaRPr lang="en-US"/>
          </a:p>
        </p:txBody>
      </p:sp>
    </p:spTree>
    <p:extLst>
      <p:ext uri="{BB962C8B-B14F-4D97-AF65-F5344CB8AC3E}">
        <p14:creationId xmlns:p14="http://schemas.microsoft.com/office/powerpoint/2010/main" val="36095311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2F50C61-9DDD-40DC-8D15-3C026112D033}" type="slidenum">
              <a:rPr lang="en-US" smtClean="0"/>
              <a:t>32</a:t>
            </a:fld>
            <a:endParaRPr lang="en-US"/>
          </a:p>
        </p:txBody>
      </p:sp>
    </p:spTree>
    <p:extLst>
      <p:ext uri="{BB962C8B-B14F-4D97-AF65-F5344CB8AC3E}">
        <p14:creationId xmlns:p14="http://schemas.microsoft.com/office/powerpoint/2010/main" val="39658733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Monetary financing – governments using their CB to finance public expenditure when they were unable or unwilling to raise the money on capital markets or by increasing taxes. https://www.intereconomics.eu/contents/year/2015/number/4/article/monetary-financing-in-the-euro-area-a-free-lunch.html </a:t>
            </a:r>
            <a:endParaRPr lang="pt-PT" dirty="0"/>
          </a:p>
        </p:txBody>
      </p:sp>
      <p:sp>
        <p:nvSpPr>
          <p:cNvPr id="4" name="Slide Number Placeholder 3"/>
          <p:cNvSpPr>
            <a:spLocks noGrp="1"/>
          </p:cNvSpPr>
          <p:nvPr>
            <p:ph type="sldNum" sz="quarter" idx="10"/>
          </p:nvPr>
        </p:nvSpPr>
        <p:spPr/>
        <p:txBody>
          <a:bodyPr/>
          <a:lstStyle/>
          <a:p>
            <a:fld id="{A2F50C61-9DDD-40DC-8D15-3C026112D033}" type="slidenum">
              <a:rPr lang="en-US" smtClean="0"/>
              <a:t>34</a:t>
            </a:fld>
            <a:endParaRPr lang="en-US"/>
          </a:p>
        </p:txBody>
      </p:sp>
    </p:spTree>
    <p:extLst>
      <p:ext uri="{BB962C8B-B14F-4D97-AF65-F5344CB8AC3E}">
        <p14:creationId xmlns:p14="http://schemas.microsoft.com/office/powerpoint/2010/main" val="22251258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https://www.igcp.pt/pt/perguntas-frequentes/</a:t>
            </a:r>
          </a:p>
        </p:txBody>
      </p:sp>
      <p:sp>
        <p:nvSpPr>
          <p:cNvPr id="4" name="Slide Number Placeholder 3"/>
          <p:cNvSpPr>
            <a:spLocks noGrp="1"/>
          </p:cNvSpPr>
          <p:nvPr>
            <p:ph type="sldNum" sz="quarter" idx="5"/>
          </p:nvPr>
        </p:nvSpPr>
        <p:spPr/>
        <p:txBody>
          <a:bodyPr/>
          <a:lstStyle/>
          <a:p>
            <a:fld id="{A2F50C61-9DDD-40DC-8D15-3C026112D033}" type="slidenum">
              <a:rPr lang="en-US" smtClean="0"/>
              <a:t>45</a:t>
            </a:fld>
            <a:endParaRPr lang="en-US"/>
          </a:p>
        </p:txBody>
      </p:sp>
    </p:spTree>
    <p:extLst>
      <p:ext uri="{BB962C8B-B14F-4D97-AF65-F5344CB8AC3E}">
        <p14:creationId xmlns:p14="http://schemas.microsoft.com/office/powerpoint/2010/main" val="35412420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o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pt-PT"/>
              <a:t>Clique para editar o estilo</a:t>
            </a:r>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PT"/>
              <a:t>Clique para editar o estilo do subtítulo do Modelo Global</a:t>
            </a:r>
          </a:p>
        </p:txBody>
      </p:sp>
      <p:sp>
        <p:nvSpPr>
          <p:cNvPr id="4" name="Marcador de Posição da Data 3"/>
          <p:cNvSpPr>
            <a:spLocks noGrp="1"/>
          </p:cNvSpPr>
          <p:nvPr>
            <p:ph type="dt" sz="half" idx="10"/>
          </p:nvPr>
        </p:nvSpPr>
        <p:spPr/>
        <p:txBody>
          <a:bodyPr/>
          <a:lstStyle/>
          <a:p>
            <a:fld id="{084529A4-2184-4BAF-994C-479AE6F25D0A}" type="datetimeFigureOut">
              <a:rPr lang="pt-PT" smtClean="0"/>
              <a:t>11/01/2023</a:t>
            </a:fld>
            <a:endParaRPr lang="pt-PT"/>
          </a:p>
        </p:txBody>
      </p:sp>
      <p:sp>
        <p:nvSpPr>
          <p:cNvPr id="5" name="Marcador de Posição do Rodapé 4"/>
          <p:cNvSpPr>
            <a:spLocks noGrp="1"/>
          </p:cNvSpPr>
          <p:nvPr>
            <p:ph type="ftr" sz="quarter" idx="11"/>
          </p:nvPr>
        </p:nvSpPr>
        <p:spPr/>
        <p:txBody>
          <a:bodyPr/>
          <a:lstStyle/>
          <a:p>
            <a:endParaRPr lang="pt-PT"/>
          </a:p>
        </p:txBody>
      </p:sp>
      <p:sp>
        <p:nvSpPr>
          <p:cNvPr id="6" name="Marcador de Posição do Número do Diapositivo 5"/>
          <p:cNvSpPr>
            <a:spLocks noGrp="1"/>
          </p:cNvSpPr>
          <p:nvPr>
            <p:ph type="sldNum" sz="quarter" idx="12"/>
          </p:nvPr>
        </p:nvSpPr>
        <p:spPr/>
        <p:txBody>
          <a:bodyPr/>
          <a:lstStyle/>
          <a:p>
            <a:fld id="{2FE4BEAE-71E5-4786-98D9-BEF12D8513B2}" type="slidenum">
              <a:rPr lang="pt-PT" smtClean="0"/>
              <a:t>‹#›</a:t>
            </a:fld>
            <a:endParaRPr lang="pt-PT"/>
          </a:p>
        </p:txBody>
      </p:sp>
    </p:spTree>
    <p:extLst>
      <p:ext uri="{BB962C8B-B14F-4D97-AF65-F5344CB8AC3E}">
        <p14:creationId xmlns:p14="http://schemas.microsoft.com/office/powerpoint/2010/main" val="14599224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a:t>Clique para editar o estilo</a:t>
            </a:r>
          </a:p>
        </p:txBody>
      </p:sp>
      <p:sp>
        <p:nvSpPr>
          <p:cNvPr id="3" name="Marcador de Posição de Texto Vertical 2"/>
          <p:cNvSpPr>
            <a:spLocks noGrp="1"/>
          </p:cNvSpPr>
          <p:nvPr>
            <p:ph type="body" orient="vert" idx="1"/>
          </p:nvPr>
        </p:nvSpPr>
        <p:spPr/>
        <p:txBody>
          <a:bodyPr vert="eaVert"/>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p>
        </p:txBody>
      </p:sp>
      <p:sp>
        <p:nvSpPr>
          <p:cNvPr id="4" name="Marcador de Posição da Data 3"/>
          <p:cNvSpPr>
            <a:spLocks noGrp="1"/>
          </p:cNvSpPr>
          <p:nvPr>
            <p:ph type="dt" sz="half" idx="10"/>
          </p:nvPr>
        </p:nvSpPr>
        <p:spPr/>
        <p:txBody>
          <a:bodyPr/>
          <a:lstStyle/>
          <a:p>
            <a:fld id="{084529A4-2184-4BAF-994C-479AE6F25D0A}" type="datetimeFigureOut">
              <a:rPr lang="pt-PT" smtClean="0"/>
              <a:t>11/01/2023</a:t>
            </a:fld>
            <a:endParaRPr lang="pt-PT"/>
          </a:p>
        </p:txBody>
      </p:sp>
      <p:sp>
        <p:nvSpPr>
          <p:cNvPr id="5" name="Marcador de Posição do Rodapé 4"/>
          <p:cNvSpPr>
            <a:spLocks noGrp="1"/>
          </p:cNvSpPr>
          <p:nvPr>
            <p:ph type="ftr" sz="quarter" idx="11"/>
          </p:nvPr>
        </p:nvSpPr>
        <p:spPr/>
        <p:txBody>
          <a:bodyPr/>
          <a:lstStyle/>
          <a:p>
            <a:endParaRPr lang="pt-PT"/>
          </a:p>
        </p:txBody>
      </p:sp>
      <p:sp>
        <p:nvSpPr>
          <p:cNvPr id="6" name="Marcador de Posição do Número do Diapositivo 5"/>
          <p:cNvSpPr>
            <a:spLocks noGrp="1"/>
          </p:cNvSpPr>
          <p:nvPr>
            <p:ph type="sldNum" sz="quarter" idx="12"/>
          </p:nvPr>
        </p:nvSpPr>
        <p:spPr/>
        <p:txBody>
          <a:bodyPr/>
          <a:lstStyle/>
          <a:p>
            <a:fld id="{2FE4BEAE-71E5-4786-98D9-BEF12D8513B2}" type="slidenum">
              <a:rPr lang="pt-PT" smtClean="0"/>
              <a:t>‹#›</a:t>
            </a:fld>
            <a:endParaRPr lang="pt-PT"/>
          </a:p>
        </p:txBody>
      </p:sp>
    </p:spTree>
    <p:extLst>
      <p:ext uri="{BB962C8B-B14F-4D97-AF65-F5344CB8AC3E}">
        <p14:creationId xmlns:p14="http://schemas.microsoft.com/office/powerpoint/2010/main" val="42297605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e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pt-PT"/>
              <a:t>Clique para editar o estilo</a:t>
            </a:r>
          </a:p>
        </p:txBody>
      </p:sp>
      <p:sp>
        <p:nvSpPr>
          <p:cNvPr id="3" name="Marcador de Posição de Texto Vertical 2"/>
          <p:cNvSpPr>
            <a:spLocks noGrp="1"/>
          </p:cNvSpPr>
          <p:nvPr>
            <p:ph type="body" orient="vert" idx="1"/>
          </p:nvPr>
        </p:nvSpPr>
        <p:spPr>
          <a:xfrm>
            <a:off x="838200" y="365125"/>
            <a:ext cx="7734300" cy="5811838"/>
          </a:xfrm>
        </p:spPr>
        <p:txBody>
          <a:bodyPr vert="eaVert"/>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p>
        </p:txBody>
      </p:sp>
      <p:sp>
        <p:nvSpPr>
          <p:cNvPr id="4" name="Marcador de Posição da Data 3"/>
          <p:cNvSpPr>
            <a:spLocks noGrp="1"/>
          </p:cNvSpPr>
          <p:nvPr>
            <p:ph type="dt" sz="half" idx="10"/>
          </p:nvPr>
        </p:nvSpPr>
        <p:spPr/>
        <p:txBody>
          <a:bodyPr/>
          <a:lstStyle/>
          <a:p>
            <a:fld id="{084529A4-2184-4BAF-994C-479AE6F25D0A}" type="datetimeFigureOut">
              <a:rPr lang="pt-PT" smtClean="0"/>
              <a:t>11/01/2023</a:t>
            </a:fld>
            <a:endParaRPr lang="pt-PT"/>
          </a:p>
        </p:txBody>
      </p:sp>
      <p:sp>
        <p:nvSpPr>
          <p:cNvPr id="5" name="Marcador de Posição do Rodapé 4"/>
          <p:cNvSpPr>
            <a:spLocks noGrp="1"/>
          </p:cNvSpPr>
          <p:nvPr>
            <p:ph type="ftr" sz="quarter" idx="11"/>
          </p:nvPr>
        </p:nvSpPr>
        <p:spPr/>
        <p:txBody>
          <a:bodyPr/>
          <a:lstStyle/>
          <a:p>
            <a:endParaRPr lang="pt-PT"/>
          </a:p>
        </p:txBody>
      </p:sp>
      <p:sp>
        <p:nvSpPr>
          <p:cNvPr id="6" name="Marcador de Posição do Número do Diapositivo 5"/>
          <p:cNvSpPr>
            <a:spLocks noGrp="1"/>
          </p:cNvSpPr>
          <p:nvPr>
            <p:ph type="sldNum" sz="quarter" idx="12"/>
          </p:nvPr>
        </p:nvSpPr>
        <p:spPr/>
        <p:txBody>
          <a:bodyPr/>
          <a:lstStyle/>
          <a:p>
            <a:fld id="{2FE4BEAE-71E5-4786-98D9-BEF12D8513B2}" type="slidenum">
              <a:rPr lang="pt-PT" smtClean="0"/>
              <a:t>‹#›</a:t>
            </a:fld>
            <a:endParaRPr lang="pt-PT"/>
          </a:p>
        </p:txBody>
      </p:sp>
    </p:spTree>
    <p:extLst>
      <p:ext uri="{BB962C8B-B14F-4D97-AF65-F5344CB8AC3E}">
        <p14:creationId xmlns:p14="http://schemas.microsoft.com/office/powerpoint/2010/main" val="26109308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Objet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a:t>Clique para editar o estilo</a:t>
            </a:r>
          </a:p>
        </p:txBody>
      </p:sp>
      <p:sp>
        <p:nvSpPr>
          <p:cNvPr id="3" name="Marcador de Posição de Conteúdo 2"/>
          <p:cNvSpPr>
            <a:spLocks noGrp="1"/>
          </p:cNvSpPr>
          <p:nvPr>
            <p:ph idx="1"/>
          </p:nvPr>
        </p:nvSpPr>
        <p:spPr/>
        <p:txBody>
          <a:body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p>
        </p:txBody>
      </p:sp>
      <p:sp>
        <p:nvSpPr>
          <p:cNvPr id="4" name="Marcador de Posição da Data 3"/>
          <p:cNvSpPr>
            <a:spLocks noGrp="1"/>
          </p:cNvSpPr>
          <p:nvPr>
            <p:ph type="dt" sz="half" idx="10"/>
          </p:nvPr>
        </p:nvSpPr>
        <p:spPr/>
        <p:txBody>
          <a:bodyPr/>
          <a:lstStyle/>
          <a:p>
            <a:fld id="{084529A4-2184-4BAF-994C-479AE6F25D0A}" type="datetimeFigureOut">
              <a:rPr lang="pt-PT" smtClean="0"/>
              <a:t>11/01/2023</a:t>
            </a:fld>
            <a:endParaRPr lang="pt-PT"/>
          </a:p>
        </p:txBody>
      </p:sp>
      <p:sp>
        <p:nvSpPr>
          <p:cNvPr id="5" name="Marcador de Posição do Rodapé 4"/>
          <p:cNvSpPr>
            <a:spLocks noGrp="1"/>
          </p:cNvSpPr>
          <p:nvPr>
            <p:ph type="ftr" sz="quarter" idx="11"/>
          </p:nvPr>
        </p:nvSpPr>
        <p:spPr/>
        <p:txBody>
          <a:bodyPr/>
          <a:lstStyle/>
          <a:p>
            <a:endParaRPr lang="pt-PT"/>
          </a:p>
        </p:txBody>
      </p:sp>
      <p:sp>
        <p:nvSpPr>
          <p:cNvPr id="6" name="Marcador de Posição do Número do Diapositivo 5"/>
          <p:cNvSpPr>
            <a:spLocks noGrp="1"/>
          </p:cNvSpPr>
          <p:nvPr>
            <p:ph type="sldNum" sz="quarter" idx="12"/>
          </p:nvPr>
        </p:nvSpPr>
        <p:spPr/>
        <p:txBody>
          <a:bodyPr/>
          <a:lstStyle/>
          <a:p>
            <a:fld id="{2FE4BEAE-71E5-4786-98D9-BEF12D8513B2}" type="slidenum">
              <a:rPr lang="pt-PT" smtClean="0"/>
              <a:t>‹#›</a:t>
            </a:fld>
            <a:endParaRPr lang="pt-PT"/>
          </a:p>
        </p:txBody>
      </p:sp>
    </p:spTree>
    <p:extLst>
      <p:ext uri="{BB962C8B-B14F-4D97-AF65-F5344CB8AC3E}">
        <p14:creationId xmlns:p14="http://schemas.microsoft.com/office/powerpoint/2010/main" val="40275569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cção">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pt-PT"/>
              <a:t>Clique para editar o estilo</a:t>
            </a:r>
          </a:p>
        </p:txBody>
      </p:sp>
      <p:sp>
        <p:nvSpPr>
          <p:cNvPr id="3" name="Marcador de Posição do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PT"/>
              <a:t>Editar os estilos de texto do Modelo Global</a:t>
            </a:r>
          </a:p>
        </p:txBody>
      </p:sp>
      <p:sp>
        <p:nvSpPr>
          <p:cNvPr id="4" name="Marcador de Posição da Data 3"/>
          <p:cNvSpPr>
            <a:spLocks noGrp="1"/>
          </p:cNvSpPr>
          <p:nvPr>
            <p:ph type="dt" sz="half" idx="10"/>
          </p:nvPr>
        </p:nvSpPr>
        <p:spPr/>
        <p:txBody>
          <a:bodyPr/>
          <a:lstStyle/>
          <a:p>
            <a:fld id="{084529A4-2184-4BAF-994C-479AE6F25D0A}" type="datetimeFigureOut">
              <a:rPr lang="pt-PT" smtClean="0"/>
              <a:t>11/01/2023</a:t>
            </a:fld>
            <a:endParaRPr lang="pt-PT"/>
          </a:p>
        </p:txBody>
      </p:sp>
      <p:sp>
        <p:nvSpPr>
          <p:cNvPr id="5" name="Marcador de Posição do Rodapé 4"/>
          <p:cNvSpPr>
            <a:spLocks noGrp="1"/>
          </p:cNvSpPr>
          <p:nvPr>
            <p:ph type="ftr" sz="quarter" idx="11"/>
          </p:nvPr>
        </p:nvSpPr>
        <p:spPr/>
        <p:txBody>
          <a:bodyPr/>
          <a:lstStyle/>
          <a:p>
            <a:endParaRPr lang="pt-PT"/>
          </a:p>
        </p:txBody>
      </p:sp>
      <p:sp>
        <p:nvSpPr>
          <p:cNvPr id="6" name="Marcador de Posição do Número do Diapositivo 5"/>
          <p:cNvSpPr>
            <a:spLocks noGrp="1"/>
          </p:cNvSpPr>
          <p:nvPr>
            <p:ph type="sldNum" sz="quarter" idx="12"/>
          </p:nvPr>
        </p:nvSpPr>
        <p:spPr/>
        <p:txBody>
          <a:bodyPr/>
          <a:lstStyle/>
          <a:p>
            <a:fld id="{2FE4BEAE-71E5-4786-98D9-BEF12D8513B2}" type="slidenum">
              <a:rPr lang="pt-PT" smtClean="0"/>
              <a:t>‹#›</a:t>
            </a:fld>
            <a:endParaRPr lang="pt-PT"/>
          </a:p>
        </p:txBody>
      </p:sp>
    </p:spTree>
    <p:extLst>
      <p:ext uri="{BB962C8B-B14F-4D97-AF65-F5344CB8AC3E}">
        <p14:creationId xmlns:p14="http://schemas.microsoft.com/office/powerpoint/2010/main" val="39077857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údo Dup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a:t>Clique para editar o estilo</a:t>
            </a:r>
          </a:p>
        </p:txBody>
      </p:sp>
      <p:sp>
        <p:nvSpPr>
          <p:cNvPr id="3" name="Marcador de Posição de Conteúdo 2"/>
          <p:cNvSpPr>
            <a:spLocks noGrp="1"/>
          </p:cNvSpPr>
          <p:nvPr>
            <p:ph sz="half" idx="1"/>
          </p:nvPr>
        </p:nvSpPr>
        <p:spPr>
          <a:xfrm>
            <a:off x="838200" y="1825625"/>
            <a:ext cx="5181600" cy="4351338"/>
          </a:xfrm>
        </p:spPr>
        <p:txBody>
          <a:body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p>
        </p:txBody>
      </p:sp>
      <p:sp>
        <p:nvSpPr>
          <p:cNvPr id="4" name="Marcador de Posição de Conteúdo 3"/>
          <p:cNvSpPr>
            <a:spLocks noGrp="1"/>
          </p:cNvSpPr>
          <p:nvPr>
            <p:ph sz="half" idx="2"/>
          </p:nvPr>
        </p:nvSpPr>
        <p:spPr>
          <a:xfrm>
            <a:off x="6172200" y="1825625"/>
            <a:ext cx="5181600" cy="4351338"/>
          </a:xfrm>
        </p:spPr>
        <p:txBody>
          <a:body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p>
        </p:txBody>
      </p:sp>
      <p:sp>
        <p:nvSpPr>
          <p:cNvPr id="5" name="Marcador de Posição da Data 4"/>
          <p:cNvSpPr>
            <a:spLocks noGrp="1"/>
          </p:cNvSpPr>
          <p:nvPr>
            <p:ph type="dt" sz="half" idx="10"/>
          </p:nvPr>
        </p:nvSpPr>
        <p:spPr/>
        <p:txBody>
          <a:bodyPr/>
          <a:lstStyle/>
          <a:p>
            <a:fld id="{084529A4-2184-4BAF-994C-479AE6F25D0A}" type="datetimeFigureOut">
              <a:rPr lang="pt-PT" smtClean="0"/>
              <a:t>11/01/2023</a:t>
            </a:fld>
            <a:endParaRPr lang="pt-PT"/>
          </a:p>
        </p:txBody>
      </p:sp>
      <p:sp>
        <p:nvSpPr>
          <p:cNvPr id="6" name="Marcador de Posição do Rodapé 5"/>
          <p:cNvSpPr>
            <a:spLocks noGrp="1"/>
          </p:cNvSpPr>
          <p:nvPr>
            <p:ph type="ftr" sz="quarter" idx="11"/>
          </p:nvPr>
        </p:nvSpPr>
        <p:spPr/>
        <p:txBody>
          <a:bodyPr/>
          <a:lstStyle/>
          <a:p>
            <a:endParaRPr lang="pt-PT"/>
          </a:p>
        </p:txBody>
      </p:sp>
      <p:sp>
        <p:nvSpPr>
          <p:cNvPr id="7" name="Marcador de Posição do Número do Diapositivo 6"/>
          <p:cNvSpPr>
            <a:spLocks noGrp="1"/>
          </p:cNvSpPr>
          <p:nvPr>
            <p:ph type="sldNum" sz="quarter" idx="12"/>
          </p:nvPr>
        </p:nvSpPr>
        <p:spPr/>
        <p:txBody>
          <a:bodyPr/>
          <a:lstStyle/>
          <a:p>
            <a:fld id="{2FE4BEAE-71E5-4786-98D9-BEF12D8513B2}" type="slidenum">
              <a:rPr lang="pt-PT" smtClean="0"/>
              <a:t>‹#›</a:t>
            </a:fld>
            <a:endParaRPr lang="pt-PT"/>
          </a:p>
        </p:txBody>
      </p:sp>
    </p:spTree>
    <p:extLst>
      <p:ext uri="{BB962C8B-B14F-4D97-AF65-F5344CB8AC3E}">
        <p14:creationId xmlns:p14="http://schemas.microsoft.com/office/powerpoint/2010/main" val="18619557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pt-PT"/>
              <a:t>Clique para editar o estilo</a:t>
            </a:r>
          </a:p>
        </p:txBody>
      </p:sp>
      <p:sp>
        <p:nvSpPr>
          <p:cNvPr id="3" name="Marcador de Posição do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a:t>Editar os estilos de texto do Modelo Global</a:t>
            </a:r>
          </a:p>
        </p:txBody>
      </p:sp>
      <p:sp>
        <p:nvSpPr>
          <p:cNvPr id="4" name="Marcador de Posição de Conteúdo 3"/>
          <p:cNvSpPr>
            <a:spLocks noGrp="1"/>
          </p:cNvSpPr>
          <p:nvPr>
            <p:ph sz="half" idx="2"/>
          </p:nvPr>
        </p:nvSpPr>
        <p:spPr>
          <a:xfrm>
            <a:off x="839788" y="2505075"/>
            <a:ext cx="5157787" cy="3684588"/>
          </a:xfrm>
        </p:spPr>
        <p:txBody>
          <a:body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p>
        </p:txBody>
      </p:sp>
      <p:sp>
        <p:nvSpPr>
          <p:cNvPr id="5" name="Marcador de Posição do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a:t>Editar os estilos de texto do Modelo Global</a:t>
            </a:r>
          </a:p>
        </p:txBody>
      </p:sp>
      <p:sp>
        <p:nvSpPr>
          <p:cNvPr id="6" name="Marcador de Posição de Conteúdo 5"/>
          <p:cNvSpPr>
            <a:spLocks noGrp="1"/>
          </p:cNvSpPr>
          <p:nvPr>
            <p:ph sz="quarter" idx="4"/>
          </p:nvPr>
        </p:nvSpPr>
        <p:spPr>
          <a:xfrm>
            <a:off x="6172200" y="2505075"/>
            <a:ext cx="5183188" cy="3684588"/>
          </a:xfrm>
        </p:spPr>
        <p:txBody>
          <a:body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p>
        </p:txBody>
      </p:sp>
      <p:sp>
        <p:nvSpPr>
          <p:cNvPr id="7" name="Marcador de Posição da Data 6"/>
          <p:cNvSpPr>
            <a:spLocks noGrp="1"/>
          </p:cNvSpPr>
          <p:nvPr>
            <p:ph type="dt" sz="half" idx="10"/>
          </p:nvPr>
        </p:nvSpPr>
        <p:spPr/>
        <p:txBody>
          <a:bodyPr/>
          <a:lstStyle/>
          <a:p>
            <a:fld id="{084529A4-2184-4BAF-994C-479AE6F25D0A}" type="datetimeFigureOut">
              <a:rPr lang="pt-PT" smtClean="0"/>
              <a:t>11/01/2023</a:t>
            </a:fld>
            <a:endParaRPr lang="pt-PT"/>
          </a:p>
        </p:txBody>
      </p:sp>
      <p:sp>
        <p:nvSpPr>
          <p:cNvPr id="8" name="Marcador de Posição do Rodapé 7"/>
          <p:cNvSpPr>
            <a:spLocks noGrp="1"/>
          </p:cNvSpPr>
          <p:nvPr>
            <p:ph type="ftr" sz="quarter" idx="11"/>
          </p:nvPr>
        </p:nvSpPr>
        <p:spPr/>
        <p:txBody>
          <a:bodyPr/>
          <a:lstStyle/>
          <a:p>
            <a:endParaRPr lang="pt-PT"/>
          </a:p>
        </p:txBody>
      </p:sp>
      <p:sp>
        <p:nvSpPr>
          <p:cNvPr id="9" name="Marcador de Posição do Número do Diapositivo 8"/>
          <p:cNvSpPr>
            <a:spLocks noGrp="1"/>
          </p:cNvSpPr>
          <p:nvPr>
            <p:ph type="sldNum" sz="quarter" idx="12"/>
          </p:nvPr>
        </p:nvSpPr>
        <p:spPr/>
        <p:txBody>
          <a:bodyPr/>
          <a:lstStyle/>
          <a:p>
            <a:fld id="{2FE4BEAE-71E5-4786-98D9-BEF12D8513B2}" type="slidenum">
              <a:rPr lang="pt-PT" smtClean="0"/>
              <a:t>‹#›</a:t>
            </a:fld>
            <a:endParaRPr lang="pt-PT"/>
          </a:p>
        </p:txBody>
      </p:sp>
    </p:spTree>
    <p:extLst>
      <p:ext uri="{BB962C8B-B14F-4D97-AF65-F5344CB8AC3E}">
        <p14:creationId xmlns:p14="http://schemas.microsoft.com/office/powerpoint/2010/main" val="42350894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a:t>Clique para editar o estilo</a:t>
            </a:r>
          </a:p>
        </p:txBody>
      </p:sp>
      <p:sp>
        <p:nvSpPr>
          <p:cNvPr id="3" name="Marcador de Posição da Data 2"/>
          <p:cNvSpPr>
            <a:spLocks noGrp="1"/>
          </p:cNvSpPr>
          <p:nvPr>
            <p:ph type="dt" sz="half" idx="10"/>
          </p:nvPr>
        </p:nvSpPr>
        <p:spPr/>
        <p:txBody>
          <a:bodyPr/>
          <a:lstStyle/>
          <a:p>
            <a:fld id="{084529A4-2184-4BAF-994C-479AE6F25D0A}" type="datetimeFigureOut">
              <a:rPr lang="pt-PT" smtClean="0"/>
              <a:t>11/01/2023</a:t>
            </a:fld>
            <a:endParaRPr lang="pt-PT"/>
          </a:p>
        </p:txBody>
      </p:sp>
      <p:sp>
        <p:nvSpPr>
          <p:cNvPr id="4" name="Marcador de Posição do Rodapé 3"/>
          <p:cNvSpPr>
            <a:spLocks noGrp="1"/>
          </p:cNvSpPr>
          <p:nvPr>
            <p:ph type="ftr" sz="quarter" idx="11"/>
          </p:nvPr>
        </p:nvSpPr>
        <p:spPr/>
        <p:txBody>
          <a:bodyPr/>
          <a:lstStyle/>
          <a:p>
            <a:endParaRPr lang="pt-PT"/>
          </a:p>
        </p:txBody>
      </p:sp>
      <p:sp>
        <p:nvSpPr>
          <p:cNvPr id="5" name="Marcador de Posição do Número do Diapositivo 4"/>
          <p:cNvSpPr>
            <a:spLocks noGrp="1"/>
          </p:cNvSpPr>
          <p:nvPr>
            <p:ph type="sldNum" sz="quarter" idx="12"/>
          </p:nvPr>
        </p:nvSpPr>
        <p:spPr/>
        <p:txBody>
          <a:bodyPr/>
          <a:lstStyle/>
          <a:p>
            <a:fld id="{2FE4BEAE-71E5-4786-98D9-BEF12D8513B2}" type="slidenum">
              <a:rPr lang="pt-PT" smtClean="0"/>
              <a:t>‹#›</a:t>
            </a:fld>
            <a:endParaRPr lang="pt-PT"/>
          </a:p>
        </p:txBody>
      </p:sp>
    </p:spTree>
    <p:extLst>
      <p:ext uri="{BB962C8B-B14F-4D97-AF65-F5344CB8AC3E}">
        <p14:creationId xmlns:p14="http://schemas.microsoft.com/office/powerpoint/2010/main" val="26083175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Marcador de Posição da Data 1"/>
          <p:cNvSpPr>
            <a:spLocks noGrp="1"/>
          </p:cNvSpPr>
          <p:nvPr>
            <p:ph type="dt" sz="half" idx="10"/>
          </p:nvPr>
        </p:nvSpPr>
        <p:spPr/>
        <p:txBody>
          <a:bodyPr/>
          <a:lstStyle/>
          <a:p>
            <a:fld id="{084529A4-2184-4BAF-994C-479AE6F25D0A}" type="datetimeFigureOut">
              <a:rPr lang="pt-PT" smtClean="0"/>
              <a:t>11/01/2023</a:t>
            </a:fld>
            <a:endParaRPr lang="pt-PT"/>
          </a:p>
        </p:txBody>
      </p:sp>
      <p:sp>
        <p:nvSpPr>
          <p:cNvPr id="3" name="Marcador de Posição do Rodapé 2"/>
          <p:cNvSpPr>
            <a:spLocks noGrp="1"/>
          </p:cNvSpPr>
          <p:nvPr>
            <p:ph type="ftr" sz="quarter" idx="11"/>
          </p:nvPr>
        </p:nvSpPr>
        <p:spPr/>
        <p:txBody>
          <a:bodyPr/>
          <a:lstStyle/>
          <a:p>
            <a:endParaRPr lang="pt-PT"/>
          </a:p>
        </p:txBody>
      </p:sp>
      <p:sp>
        <p:nvSpPr>
          <p:cNvPr id="4" name="Marcador de Posição do Número do Diapositivo 3"/>
          <p:cNvSpPr>
            <a:spLocks noGrp="1"/>
          </p:cNvSpPr>
          <p:nvPr>
            <p:ph type="sldNum" sz="quarter" idx="12"/>
          </p:nvPr>
        </p:nvSpPr>
        <p:spPr/>
        <p:txBody>
          <a:bodyPr/>
          <a:lstStyle/>
          <a:p>
            <a:fld id="{2FE4BEAE-71E5-4786-98D9-BEF12D8513B2}" type="slidenum">
              <a:rPr lang="pt-PT" smtClean="0"/>
              <a:t>‹#›</a:t>
            </a:fld>
            <a:endParaRPr lang="pt-PT"/>
          </a:p>
        </p:txBody>
      </p:sp>
    </p:spTree>
    <p:extLst>
      <p:ext uri="{BB962C8B-B14F-4D97-AF65-F5344CB8AC3E}">
        <p14:creationId xmlns:p14="http://schemas.microsoft.com/office/powerpoint/2010/main" val="17911615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PT"/>
              <a:t>Clique para editar o estilo</a:t>
            </a:r>
          </a:p>
        </p:txBody>
      </p:sp>
      <p:sp>
        <p:nvSpPr>
          <p:cNvPr id="3" name="Marcador de Posição de Conteú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p>
        </p:txBody>
      </p:sp>
      <p:sp>
        <p:nvSpPr>
          <p:cNvPr id="4" name="Marcador de Posição do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PT"/>
              <a:t>Editar os estilos de texto do Modelo Global</a:t>
            </a:r>
          </a:p>
        </p:txBody>
      </p:sp>
      <p:sp>
        <p:nvSpPr>
          <p:cNvPr id="5" name="Marcador de Posição da Data 4"/>
          <p:cNvSpPr>
            <a:spLocks noGrp="1"/>
          </p:cNvSpPr>
          <p:nvPr>
            <p:ph type="dt" sz="half" idx="10"/>
          </p:nvPr>
        </p:nvSpPr>
        <p:spPr/>
        <p:txBody>
          <a:bodyPr/>
          <a:lstStyle/>
          <a:p>
            <a:fld id="{084529A4-2184-4BAF-994C-479AE6F25D0A}" type="datetimeFigureOut">
              <a:rPr lang="pt-PT" smtClean="0"/>
              <a:t>11/01/2023</a:t>
            </a:fld>
            <a:endParaRPr lang="pt-PT"/>
          </a:p>
        </p:txBody>
      </p:sp>
      <p:sp>
        <p:nvSpPr>
          <p:cNvPr id="6" name="Marcador de Posição do Rodapé 5"/>
          <p:cNvSpPr>
            <a:spLocks noGrp="1"/>
          </p:cNvSpPr>
          <p:nvPr>
            <p:ph type="ftr" sz="quarter" idx="11"/>
          </p:nvPr>
        </p:nvSpPr>
        <p:spPr/>
        <p:txBody>
          <a:bodyPr/>
          <a:lstStyle/>
          <a:p>
            <a:endParaRPr lang="pt-PT"/>
          </a:p>
        </p:txBody>
      </p:sp>
      <p:sp>
        <p:nvSpPr>
          <p:cNvPr id="7" name="Marcador de Posição do Número do Diapositivo 6"/>
          <p:cNvSpPr>
            <a:spLocks noGrp="1"/>
          </p:cNvSpPr>
          <p:nvPr>
            <p:ph type="sldNum" sz="quarter" idx="12"/>
          </p:nvPr>
        </p:nvSpPr>
        <p:spPr/>
        <p:txBody>
          <a:bodyPr/>
          <a:lstStyle/>
          <a:p>
            <a:fld id="{2FE4BEAE-71E5-4786-98D9-BEF12D8513B2}" type="slidenum">
              <a:rPr lang="pt-PT" smtClean="0"/>
              <a:t>‹#›</a:t>
            </a:fld>
            <a:endParaRPr lang="pt-PT"/>
          </a:p>
        </p:txBody>
      </p:sp>
    </p:spTree>
    <p:extLst>
      <p:ext uri="{BB962C8B-B14F-4D97-AF65-F5344CB8AC3E}">
        <p14:creationId xmlns:p14="http://schemas.microsoft.com/office/powerpoint/2010/main" val="2971302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PT"/>
              <a:t>Clique para editar o estilo</a:t>
            </a:r>
          </a:p>
        </p:txBody>
      </p:sp>
      <p:sp>
        <p:nvSpPr>
          <p:cNvPr id="3" name="Marcador de Posição da Imagem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PT"/>
          </a:p>
        </p:txBody>
      </p:sp>
      <p:sp>
        <p:nvSpPr>
          <p:cNvPr id="4" name="Marcador de Posição do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PT"/>
              <a:t>Editar os estilos de texto do Modelo Global</a:t>
            </a:r>
          </a:p>
        </p:txBody>
      </p:sp>
      <p:sp>
        <p:nvSpPr>
          <p:cNvPr id="5" name="Marcador de Posição da Data 4"/>
          <p:cNvSpPr>
            <a:spLocks noGrp="1"/>
          </p:cNvSpPr>
          <p:nvPr>
            <p:ph type="dt" sz="half" idx="10"/>
          </p:nvPr>
        </p:nvSpPr>
        <p:spPr/>
        <p:txBody>
          <a:bodyPr/>
          <a:lstStyle/>
          <a:p>
            <a:fld id="{084529A4-2184-4BAF-994C-479AE6F25D0A}" type="datetimeFigureOut">
              <a:rPr lang="pt-PT" smtClean="0"/>
              <a:t>11/01/2023</a:t>
            </a:fld>
            <a:endParaRPr lang="pt-PT"/>
          </a:p>
        </p:txBody>
      </p:sp>
      <p:sp>
        <p:nvSpPr>
          <p:cNvPr id="6" name="Marcador de Posição do Rodapé 5"/>
          <p:cNvSpPr>
            <a:spLocks noGrp="1"/>
          </p:cNvSpPr>
          <p:nvPr>
            <p:ph type="ftr" sz="quarter" idx="11"/>
          </p:nvPr>
        </p:nvSpPr>
        <p:spPr/>
        <p:txBody>
          <a:bodyPr/>
          <a:lstStyle/>
          <a:p>
            <a:endParaRPr lang="pt-PT"/>
          </a:p>
        </p:txBody>
      </p:sp>
      <p:sp>
        <p:nvSpPr>
          <p:cNvPr id="7" name="Marcador de Posição do Número do Diapositivo 6"/>
          <p:cNvSpPr>
            <a:spLocks noGrp="1"/>
          </p:cNvSpPr>
          <p:nvPr>
            <p:ph type="sldNum" sz="quarter" idx="12"/>
          </p:nvPr>
        </p:nvSpPr>
        <p:spPr/>
        <p:txBody>
          <a:bodyPr/>
          <a:lstStyle/>
          <a:p>
            <a:fld id="{2FE4BEAE-71E5-4786-98D9-BEF12D8513B2}" type="slidenum">
              <a:rPr lang="pt-PT" smtClean="0"/>
              <a:t>‹#›</a:t>
            </a:fld>
            <a:endParaRPr lang="pt-PT"/>
          </a:p>
        </p:txBody>
      </p:sp>
    </p:spTree>
    <p:extLst>
      <p:ext uri="{BB962C8B-B14F-4D97-AF65-F5344CB8AC3E}">
        <p14:creationId xmlns:p14="http://schemas.microsoft.com/office/powerpoint/2010/main" val="38450735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ção do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PT"/>
              <a:t>Clique para editar o estilo</a:t>
            </a:r>
          </a:p>
        </p:txBody>
      </p:sp>
      <p:sp>
        <p:nvSpPr>
          <p:cNvPr id="3" name="Marcador de Posição do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p>
        </p:txBody>
      </p:sp>
      <p:sp>
        <p:nvSpPr>
          <p:cNvPr id="4" name="Marcador de Posição da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84529A4-2184-4BAF-994C-479AE6F25D0A}" type="datetimeFigureOut">
              <a:rPr lang="pt-PT" smtClean="0"/>
              <a:t>11/01/2023</a:t>
            </a:fld>
            <a:endParaRPr lang="pt-PT"/>
          </a:p>
        </p:txBody>
      </p:sp>
      <p:sp>
        <p:nvSpPr>
          <p:cNvPr id="5" name="Marcador de Posição do Rodapé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PT"/>
          </a:p>
        </p:txBody>
      </p:sp>
      <p:sp>
        <p:nvSpPr>
          <p:cNvPr id="6" name="Marcador de Posição do Número do Diapositivo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E4BEAE-71E5-4786-98D9-BEF12D8513B2}" type="slidenum">
              <a:rPr lang="pt-PT" smtClean="0"/>
              <a:t>‹#›</a:t>
            </a:fld>
            <a:endParaRPr lang="pt-PT"/>
          </a:p>
        </p:txBody>
      </p:sp>
    </p:spTree>
    <p:extLst>
      <p:ext uri="{BB962C8B-B14F-4D97-AF65-F5344CB8AC3E}">
        <p14:creationId xmlns:p14="http://schemas.microsoft.com/office/powerpoint/2010/main" val="11073801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hyperlink" Target="https://www.core-econ.org/the-economy/book/text/14.html"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oleObject" Target="../embeddings/oleObject1.bin"/><Relationship Id="rId1" Type="http://schemas.openxmlformats.org/officeDocument/2006/relationships/slideLayout" Target="../slideLayouts/slideLayout2.xml"/><Relationship Id="rId5" Type="http://schemas.openxmlformats.org/officeDocument/2006/relationships/image" Target="../media/image10.wmf"/><Relationship Id="rId4" Type="http://schemas.openxmlformats.org/officeDocument/2006/relationships/oleObject" Target="../embeddings/oleObject2.bin"/></Relationships>
</file>

<file path=ppt/slides/_rels/slide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hyperlink" Target="https://www.cfp.pt/uploads/publicacoes_ficheiros/cfp-notebook-no1-2014.pdf" TargetMode="Externa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oleObject" Target="../embeddings/oleObject3.bin"/><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oleObject" Target="../embeddings/oleObject4.bin"/><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hyperlink" Target="https://app.parlamento.pt/webutils/docs/doc.pdf?path=6148523063446f764c324679626d56304c334e706447567a4c31684a566b786c5a793944543030764e554e5052693942636e463161585a765132397461584e7a59573876565652425479394577363132615752684c4355794d4556755a476c3261575268625756756447386c4d6a426c4a544977535735325a584e306157316c626e52764c31565551553874556d56734c5445784c5449774d6a4666524d4f74646d6c6b5953316c4c555a70626d4675597931465932397558303168615449774d6a45734a5449775a334a68624768684a54497759323979636d6c6e615752684c6e426b5a673d3d&amp;fich=UTAO-Rel-11-2021_D%C3%ADvida-e-Financ-Econ_Mai2021%2C+gralha+corrigida.pdf&amp;Inline=true" TargetMode="External"/><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hyperlink" Target="https://ec.europa.eu/info/business-economy-euro/economic-and-fiscal-policy-coordination/financial-assistance-eu/which-eu-countries-have-received-assistance/financial-assistance-portugal_en" TargetMode="External"/><Relationship Id="rId5" Type="http://schemas.openxmlformats.org/officeDocument/2006/relationships/hyperlink" Target="https://ec.europa.eu/info/business-economy-euro/recovery-coronavirus/recovery-and-resilience-facility_en" TargetMode="External"/><Relationship Id="rId4" Type="http://schemas.openxmlformats.org/officeDocument/2006/relationships/hyperlink" Target="European%20instrument%20for%20temporary%20Support%20to%20mitigate%20Unemployment%20Risks%20in%20an%20Emergency%20(SURE)" TargetMode="External"/></Relationships>
</file>

<file path=ppt/slides/_rels/slide46.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23.emf"/><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oleObject" Target="../embeddings/oleObject5.bin"/><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hyperlink" Target="https://www.brookings.edu/opinions/a-balance-sheet-approach-to-fiscal-policy/" TargetMode="External"/><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1.png"/></Relationships>
</file>

<file path=ppt/slides/_rels/slide5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31.png"/><Relationship Id="rId1" Type="http://schemas.openxmlformats.org/officeDocument/2006/relationships/slideLayout" Target="../slideLayouts/slideLayout2.xml"/><Relationship Id="rId5" Type="http://schemas.openxmlformats.org/officeDocument/2006/relationships/image" Target="../media/image52.png"/><Relationship Id="rId4" Type="http://schemas.openxmlformats.org/officeDocument/2006/relationships/image" Target="../media/image51.png"/></Relationships>
</file>

<file path=ppt/slides/_rels/slide59.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2.xml"/><Relationship Id="rId5" Type="http://schemas.openxmlformats.org/officeDocument/2006/relationships/image" Target="../media/image58.png"/><Relationship Id="rId4" Type="http://schemas.openxmlformats.org/officeDocument/2006/relationships/image" Target="../media/image57.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oleObject" Target="../embeddings/oleObject6.bin"/><Relationship Id="rId1" Type="http://schemas.openxmlformats.org/officeDocument/2006/relationships/slideLayout" Target="../slideLayouts/slideLayout1.xml"/><Relationship Id="rId5" Type="http://schemas.openxmlformats.org/officeDocument/2006/relationships/image" Target="../media/image30.wmf"/><Relationship Id="rId4" Type="http://schemas.openxmlformats.org/officeDocument/2006/relationships/oleObject" Target="../embeddings/oleObject7.bin"/></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hyperlink" Target="https://ftalphaville.ft.com/2020/03/06/1583518706000/The-economic-response-to-coronavirus--why-it-s-mostly-fiscal/" TargetMode="Externa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hyperlink" Target="https://blogs.imf.org/2020/03/05/fiscal-policies-to-protect-people-during-the-coronavirus-outbreak/" TargetMode="External"/><Relationship Id="rId4" Type="http://schemas.openxmlformats.org/officeDocument/2006/relationships/hyperlink" Target="https://www.project-syndicate.org/commentary/governments-must-use-fiscal-policy-to-tackle-coronavirus-by-koichi-hamada-2020-03"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474785" y="1122363"/>
            <a:ext cx="10964007" cy="2746252"/>
          </a:xfrm>
        </p:spPr>
        <p:txBody>
          <a:bodyPr>
            <a:normAutofit fontScale="90000"/>
          </a:bodyPr>
          <a:lstStyle/>
          <a:p>
            <a:r>
              <a:rPr lang="en-GB" sz="6000" b="1" dirty="0">
                <a:latin typeface="+mn-lt"/>
              </a:rPr>
              <a:t>Economic Policy and Business Activity </a:t>
            </a:r>
            <a:br>
              <a:rPr lang="en-GB" sz="6000" b="1" dirty="0">
                <a:latin typeface="+mn-lt"/>
              </a:rPr>
            </a:br>
            <a:br>
              <a:rPr lang="en-GB" sz="6000" b="1" dirty="0">
                <a:latin typeface="+mn-lt"/>
              </a:rPr>
            </a:br>
            <a:r>
              <a:rPr lang="pt-PT" b="1" dirty="0"/>
              <a:t>Chapter 3</a:t>
            </a:r>
          </a:p>
        </p:txBody>
      </p:sp>
      <p:sp>
        <p:nvSpPr>
          <p:cNvPr id="3" name="Subtítulo 2"/>
          <p:cNvSpPr>
            <a:spLocks noGrp="1"/>
          </p:cNvSpPr>
          <p:nvPr>
            <p:ph type="subTitle" idx="1"/>
          </p:nvPr>
        </p:nvSpPr>
        <p:spPr>
          <a:xfrm>
            <a:off x="1524000" y="3868615"/>
            <a:ext cx="9144000" cy="1655762"/>
          </a:xfrm>
        </p:spPr>
        <p:txBody>
          <a:bodyPr>
            <a:normAutofit/>
          </a:bodyPr>
          <a:lstStyle/>
          <a:p>
            <a:pPr lvl="0"/>
            <a:r>
              <a:rPr lang="en-US" sz="3600" b="1" dirty="0"/>
              <a:t>Fiscal policy</a:t>
            </a:r>
            <a:endParaRPr lang="en-GB" sz="3600" b="1" dirty="0"/>
          </a:p>
        </p:txBody>
      </p:sp>
    </p:spTree>
    <p:extLst>
      <p:ext uri="{BB962C8B-B14F-4D97-AF65-F5344CB8AC3E}">
        <p14:creationId xmlns:p14="http://schemas.microsoft.com/office/powerpoint/2010/main" val="36978061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l="5654" t="3987" r="7795"/>
          <a:stretch/>
        </p:blipFill>
        <p:spPr>
          <a:xfrm>
            <a:off x="5716563" y="597309"/>
            <a:ext cx="6369515" cy="5663381"/>
          </a:xfrm>
          <a:prstGeom prst="rect">
            <a:avLst/>
          </a:prstGeom>
        </p:spPr>
      </p:pic>
      <p:sp>
        <p:nvSpPr>
          <p:cNvPr id="3" name="Rectangle 2"/>
          <p:cNvSpPr/>
          <p:nvPr/>
        </p:nvSpPr>
        <p:spPr>
          <a:xfrm>
            <a:off x="4419600" y="6488668"/>
            <a:ext cx="7772400" cy="369332"/>
          </a:xfrm>
          <a:prstGeom prst="rect">
            <a:avLst/>
          </a:prstGeom>
        </p:spPr>
        <p:txBody>
          <a:bodyPr wrap="square">
            <a:spAutoFit/>
          </a:bodyPr>
          <a:lstStyle/>
          <a:p>
            <a:r>
              <a:rPr lang="en-US" dirty="0">
                <a:hlinkClick r:id="rId4"/>
              </a:rPr>
              <a:t>Unit 14 Unemployment and fiscal policy – The Economy (core-econ.org)</a:t>
            </a:r>
            <a:endParaRPr lang="pt-PT" dirty="0"/>
          </a:p>
        </p:txBody>
      </p:sp>
      <p:sp>
        <p:nvSpPr>
          <p:cNvPr id="5" name="TextBox 4">
            <a:extLst>
              <a:ext uri="{FF2B5EF4-FFF2-40B4-BE49-F238E27FC236}">
                <a16:creationId xmlns:a16="http://schemas.microsoft.com/office/drawing/2014/main" id="{B48C3A9B-9BCF-4411-BDC2-A05ACB2B4A03}"/>
              </a:ext>
            </a:extLst>
          </p:cNvPr>
          <p:cNvSpPr txBox="1"/>
          <p:nvPr/>
        </p:nvSpPr>
        <p:spPr>
          <a:xfrm>
            <a:off x="5853321" y="221987"/>
            <a:ext cx="6096000" cy="646331"/>
          </a:xfrm>
          <a:prstGeom prst="rect">
            <a:avLst/>
          </a:prstGeom>
          <a:noFill/>
        </p:spPr>
        <p:txBody>
          <a:bodyPr wrap="square">
            <a:spAutoFit/>
          </a:bodyPr>
          <a:lstStyle/>
          <a:p>
            <a:r>
              <a:rPr lang="en-US" b="1" i="0" dirty="0">
                <a:solidFill>
                  <a:srgbClr val="222222"/>
                </a:solidFill>
                <a:effectLst/>
                <a:latin typeface="Source Sans Pro" panose="020B0503030403020204" pitchFamily="34" charset="0"/>
              </a:rPr>
              <a:t>Fluctuations in output and the size of government in the US (1870–2015)</a:t>
            </a:r>
            <a:endParaRPr lang="en-US" b="1" dirty="0"/>
          </a:p>
        </p:txBody>
      </p:sp>
      <p:sp>
        <p:nvSpPr>
          <p:cNvPr id="7" name="TextBox 6">
            <a:extLst>
              <a:ext uri="{FF2B5EF4-FFF2-40B4-BE49-F238E27FC236}">
                <a16:creationId xmlns:a16="http://schemas.microsoft.com/office/drawing/2014/main" id="{BDA0269A-A472-4566-B4C0-C042177BE7A7}"/>
              </a:ext>
            </a:extLst>
          </p:cNvPr>
          <p:cNvSpPr txBox="1"/>
          <p:nvPr/>
        </p:nvSpPr>
        <p:spPr>
          <a:xfrm>
            <a:off x="348835" y="868318"/>
            <a:ext cx="5314545" cy="5078313"/>
          </a:xfrm>
          <a:prstGeom prst="rect">
            <a:avLst/>
          </a:prstGeom>
          <a:noFill/>
        </p:spPr>
        <p:txBody>
          <a:bodyPr wrap="square">
            <a:spAutoFit/>
          </a:bodyPr>
          <a:lstStyle/>
          <a:p>
            <a:r>
              <a:rPr lang="en-US" dirty="0">
                <a:solidFill>
                  <a:srgbClr val="222222"/>
                </a:solidFill>
              </a:rPr>
              <a:t>T</a:t>
            </a:r>
            <a:r>
              <a:rPr lang="en-US" b="0" i="0" dirty="0">
                <a:solidFill>
                  <a:srgbClr val="222222"/>
                </a:solidFill>
                <a:effectLst/>
              </a:rPr>
              <a:t>he big increase in the size of government after the Second World War was accompanied by a reduction in the size of business cycle fluctuations. </a:t>
            </a:r>
          </a:p>
          <a:p>
            <a:endParaRPr lang="en-US" dirty="0">
              <a:solidFill>
                <a:srgbClr val="222222"/>
              </a:solidFill>
            </a:endParaRPr>
          </a:p>
          <a:p>
            <a:r>
              <a:rPr lang="en-US" b="0" i="0" dirty="0">
                <a:solidFill>
                  <a:srgbClr val="222222"/>
                </a:solidFill>
                <a:effectLst/>
              </a:rPr>
              <a:t>After 1990, the business cycle in advanced economies became even smoother, until the global financial crisis in 2008. </a:t>
            </a:r>
          </a:p>
          <a:p>
            <a:endParaRPr lang="en-US" dirty="0">
              <a:solidFill>
                <a:srgbClr val="222222"/>
              </a:solidFill>
            </a:endParaRPr>
          </a:p>
          <a:p>
            <a:r>
              <a:rPr lang="en-US" b="0" i="0" dirty="0">
                <a:solidFill>
                  <a:srgbClr val="222222"/>
                </a:solidFill>
                <a:effectLst/>
              </a:rPr>
              <a:t>This led to the period from the early 1990s to the late 2000s being called the </a:t>
            </a:r>
            <a:r>
              <a:rPr lang="en-US" b="1" i="0" dirty="0">
                <a:effectLst/>
              </a:rPr>
              <a:t>great moderation*</a:t>
            </a:r>
            <a:r>
              <a:rPr lang="en-US" b="0" i="0" dirty="0">
                <a:effectLst/>
              </a:rPr>
              <a:t>.</a:t>
            </a:r>
          </a:p>
          <a:p>
            <a:endParaRPr lang="en-US" dirty="0">
              <a:solidFill>
                <a:srgbClr val="222222"/>
              </a:solidFill>
            </a:endParaRPr>
          </a:p>
          <a:p>
            <a:r>
              <a:rPr lang="en-US" dirty="0"/>
              <a:t>*great moderation: </a:t>
            </a:r>
          </a:p>
          <a:p>
            <a:r>
              <a:rPr lang="en-US" dirty="0"/>
              <a:t>period of low volatility in aggregate output in advanced economies between the 1980s and the 2008 financial crisis. The name was suggested by the economists James Stock and Mark Watson and popularized by Ben Bernanke (was chairman of the Federal Reserve).</a:t>
            </a:r>
          </a:p>
        </p:txBody>
      </p:sp>
    </p:spTree>
    <p:extLst>
      <p:ext uri="{BB962C8B-B14F-4D97-AF65-F5344CB8AC3E}">
        <p14:creationId xmlns:p14="http://schemas.microsoft.com/office/powerpoint/2010/main" val="295907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Chart, histogram&#10;&#10;Description automatically generated">
            <a:extLst>
              <a:ext uri="{FF2B5EF4-FFF2-40B4-BE49-F238E27FC236}">
                <a16:creationId xmlns:a16="http://schemas.microsoft.com/office/drawing/2014/main" id="{A952491D-0E26-4137-A672-6C4BB0CB5384}"/>
              </a:ext>
            </a:extLst>
          </p:cNvPr>
          <p:cNvPicPr>
            <a:picLocks noChangeAspect="1"/>
          </p:cNvPicPr>
          <p:nvPr/>
        </p:nvPicPr>
        <p:blipFill rotWithShape="1">
          <a:blip r:embed="rId2"/>
          <a:srcRect t="3422" b="12324"/>
          <a:stretch/>
        </p:blipFill>
        <p:spPr>
          <a:xfrm>
            <a:off x="20" y="1282"/>
            <a:ext cx="12191980" cy="6856718"/>
          </a:xfrm>
          <a:prstGeom prst="rect">
            <a:avLst/>
          </a:prstGeom>
        </p:spPr>
      </p:pic>
    </p:spTree>
    <p:extLst>
      <p:ext uri="{BB962C8B-B14F-4D97-AF65-F5344CB8AC3E}">
        <p14:creationId xmlns:p14="http://schemas.microsoft.com/office/powerpoint/2010/main" val="39378665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25993" y="2835671"/>
            <a:ext cx="10627807" cy="787814"/>
          </a:xfrm>
        </p:spPr>
        <p:txBody>
          <a:bodyPr>
            <a:noAutofit/>
          </a:bodyPr>
          <a:lstStyle/>
          <a:p>
            <a:r>
              <a:rPr lang="en-US" sz="3200" b="1" dirty="0">
                <a:latin typeface="+mn-lt"/>
              </a:rPr>
              <a:t>How can governments manage economic fluctuations using fiscal policy?</a:t>
            </a:r>
          </a:p>
        </p:txBody>
      </p:sp>
      <p:sp>
        <p:nvSpPr>
          <p:cNvPr id="4" name="TextBox 3">
            <a:extLst>
              <a:ext uri="{FF2B5EF4-FFF2-40B4-BE49-F238E27FC236}">
                <a16:creationId xmlns:a16="http://schemas.microsoft.com/office/drawing/2014/main" id="{172A07EB-0876-4FE9-B837-FC46EC9A6F7E}"/>
              </a:ext>
            </a:extLst>
          </p:cNvPr>
          <p:cNvSpPr txBox="1"/>
          <p:nvPr/>
        </p:nvSpPr>
        <p:spPr>
          <a:xfrm>
            <a:off x="725993" y="930032"/>
            <a:ext cx="10515600" cy="1200329"/>
          </a:xfrm>
          <a:prstGeom prst="rect">
            <a:avLst/>
          </a:prstGeom>
          <a:noFill/>
        </p:spPr>
        <p:txBody>
          <a:bodyPr wrap="square">
            <a:spAutoFit/>
          </a:bodyPr>
          <a:lstStyle/>
          <a:p>
            <a:r>
              <a:rPr lang="en-US" sz="2400" dirty="0">
                <a:solidFill>
                  <a:srgbClr val="222222"/>
                </a:solidFill>
              </a:rPr>
              <a:t>T</a:t>
            </a:r>
            <a:r>
              <a:rPr lang="en-US" sz="2400" b="0" i="0" dirty="0">
                <a:solidFill>
                  <a:srgbClr val="222222"/>
                </a:solidFill>
                <a:effectLst/>
              </a:rPr>
              <a:t>he increased role of the government in the economy is one of the explanations for the more stable economy in the second half of the twentieth century, i.e. fewer fluctuations. </a:t>
            </a:r>
            <a:endParaRPr lang="en-US" sz="2400" dirty="0"/>
          </a:p>
        </p:txBody>
      </p:sp>
    </p:spTree>
    <p:extLst>
      <p:ext uri="{BB962C8B-B14F-4D97-AF65-F5344CB8AC3E}">
        <p14:creationId xmlns:p14="http://schemas.microsoft.com/office/powerpoint/2010/main" val="42360087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199" y="442804"/>
            <a:ext cx="10515600" cy="787814"/>
          </a:xfrm>
        </p:spPr>
        <p:txBody>
          <a:bodyPr>
            <a:noAutofit/>
          </a:bodyPr>
          <a:lstStyle/>
          <a:p>
            <a:r>
              <a:rPr lang="en-US" sz="3200" b="1" dirty="0">
                <a:latin typeface="+mn-lt"/>
              </a:rPr>
              <a:t>How can governments manage economic fluctuations using fiscal policy?</a:t>
            </a:r>
          </a:p>
        </p:txBody>
      </p:sp>
      <p:sp>
        <p:nvSpPr>
          <p:cNvPr id="3" name="Marcador de Posição de Conteúdo 2"/>
          <p:cNvSpPr>
            <a:spLocks noGrp="1"/>
          </p:cNvSpPr>
          <p:nvPr>
            <p:ph idx="1"/>
          </p:nvPr>
        </p:nvSpPr>
        <p:spPr>
          <a:xfrm>
            <a:off x="838199" y="1652661"/>
            <a:ext cx="10950527" cy="4480853"/>
          </a:xfrm>
        </p:spPr>
        <p:txBody>
          <a:bodyPr>
            <a:normAutofit/>
          </a:bodyPr>
          <a:lstStyle/>
          <a:p>
            <a:pPr algn="just">
              <a:spcAft>
                <a:spcPts val="1200"/>
              </a:spcAft>
            </a:pPr>
            <a:r>
              <a:rPr lang="en-US" sz="2400" dirty="0"/>
              <a:t>By influencing aggregate demand through public spending.</a:t>
            </a:r>
          </a:p>
          <a:p>
            <a:pPr algn="just">
              <a:spcAft>
                <a:spcPts val="1200"/>
              </a:spcAft>
            </a:pPr>
            <a:r>
              <a:rPr lang="en-US" sz="2400" dirty="0"/>
              <a:t>Public spending on consumption and investment is generally more stable and less subject to market volatility compared to private investment. </a:t>
            </a:r>
          </a:p>
          <a:p>
            <a:pPr algn="just">
              <a:spcAft>
                <a:spcPts val="1200"/>
              </a:spcAft>
            </a:pPr>
            <a:r>
              <a:rPr lang="en-US" sz="2400" dirty="0"/>
              <a:t>Public spending fluctuates less with capacity utilization and business confidence, and thus can be more effective at stabilizing the economy.</a:t>
            </a:r>
          </a:p>
          <a:p>
            <a:pPr algn="just">
              <a:spcAft>
                <a:spcPts val="1200"/>
              </a:spcAft>
            </a:pPr>
            <a:r>
              <a:rPr lang="en-US" sz="2400" dirty="0"/>
              <a:t>Governments also use public spending to directly reduce the negative impacts resulting from job loss and income loss through e.g. unemployment benefits, tax credits, financial stimulus packages, etc.</a:t>
            </a:r>
          </a:p>
          <a:p>
            <a:pPr lvl="1" algn="just"/>
            <a:endParaRPr lang="en-US" sz="2000" dirty="0"/>
          </a:p>
          <a:p>
            <a:pPr lvl="1" algn="just"/>
            <a:endParaRPr lang="en-US" sz="2000" dirty="0"/>
          </a:p>
        </p:txBody>
      </p:sp>
    </p:spTree>
    <p:extLst>
      <p:ext uri="{BB962C8B-B14F-4D97-AF65-F5344CB8AC3E}">
        <p14:creationId xmlns:p14="http://schemas.microsoft.com/office/powerpoint/2010/main" val="28272934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20806" y="1072290"/>
            <a:ext cx="10515600" cy="5309460"/>
          </a:xfrm>
        </p:spPr>
        <p:txBody>
          <a:bodyPr>
            <a:noAutofit/>
          </a:bodyPr>
          <a:lstStyle/>
          <a:p>
            <a:pPr>
              <a:lnSpc>
                <a:spcPct val="114000"/>
              </a:lnSpc>
              <a:spcAft>
                <a:spcPts val="600"/>
              </a:spcAft>
            </a:pPr>
            <a:r>
              <a:rPr lang="en-US" sz="2000" dirty="0">
                <a:latin typeface="+mn-lt"/>
              </a:rPr>
              <a:t>- The </a:t>
            </a:r>
            <a:r>
              <a:rPr lang="en-US" sz="2000" b="1" dirty="0">
                <a:latin typeface="+mn-lt"/>
              </a:rPr>
              <a:t>size of government</a:t>
            </a:r>
            <a:r>
              <a:rPr lang="en-US" sz="2000" dirty="0">
                <a:latin typeface="+mn-lt"/>
              </a:rPr>
              <a:t>: Unlike private investment, government spending on consumption and investment is usually stable. Spending on health and education, which are the two largest government budget items in most countries, does not fluctuate with capacity utilization or with business confidence. These kinds of government spending stabilize the economy. A higher tax rate (i.e. progressive taxation) dampens fluctuations because it reduces the size of the multiplier (next class).</a:t>
            </a:r>
            <a:br>
              <a:rPr lang="en-US" sz="2000" dirty="0">
                <a:latin typeface="+mn-lt"/>
              </a:rPr>
            </a:br>
            <a:br>
              <a:rPr lang="en-US" sz="2000" dirty="0">
                <a:latin typeface="+mn-lt"/>
              </a:rPr>
            </a:br>
            <a:r>
              <a:rPr lang="en-US" sz="2000" dirty="0">
                <a:latin typeface="+mn-lt"/>
              </a:rPr>
              <a:t>- The </a:t>
            </a:r>
            <a:r>
              <a:rPr lang="en-US" sz="2000" b="1" dirty="0">
                <a:latin typeface="+mn-lt"/>
              </a:rPr>
              <a:t>government provides unemployment benefits</a:t>
            </a:r>
            <a:r>
              <a:rPr lang="en-US" sz="2000" dirty="0">
                <a:latin typeface="+mn-lt"/>
              </a:rPr>
              <a:t>: Although households save to smooth fluctuations in income, few households save enough (that is, self-insure) to cope with an extended period of unemployment. So unem­ployment benefits help households to smooth consumption. Other pro­grams to redistribute income to the poor have the same smoothing effect.</a:t>
            </a:r>
            <a:br>
              <a:rPr lang="en-US" sz="2000" dirty="0">
                <a:latin typeface="+mn-lt"/>
              </a:rPr>
            </a:br>
            <a:br>
              <a:rPr lang="en-US" sz="2000" dirty="0">
                <a:latin typeface="+mn-lt"/>
              </a:rPr>
            </a:br>
            <a:r>
              <a:rPr lang="en-US" sz="2000" dirty="0">
                <a:latin typeface="+mn-lt"/>
              </a:rPr>
              <a:t>- The </a:t>
            </a:r>
            <a:r>
              <a:rPr lang="en-US" sz="2000" b="1" dirty="0">
                <a:latin typeface="+mn-lt"/>
              </a:rPr>
              <a:t>government can intervene</a:t>
            </a:r>
            <a:r>
              <a:rPr lang="en-US" sz="2000" dirty="0">
                <a:latin typeface="+mn-lt"/>
              </a:rPr>
              <a:t>: It can intervene deliberately to stabilize aggregate demand using fiscal policy.</a:t>
            </a:r>
          </a:p>
        </p:txBody>
      </p:sp>
      <p:sp>
        <p:nvSpPr>
          <p:cNvPr id="6" name="TextBox 5">
            <a:extLst>
              <a:ext uri="{FF2B5EF4-FFF2-40B4-BE49-F238E27FC236}">
                <a16:creationId xmlns:a16="http://schemas.microsoft.com/office/drawing/2014/main" id="{07B85CB2-3851-4BA6-B465-3AF1D3BA8D56}"/>
              </a:ext>
            </a:extLst>
          </p:cNvPr>
          <p:cNvSpPr txBox="1"/>
          <p:nvPr/>
        </p:nvSpPr>
        <p:spPr>
          <a:xfrm>
            <a:off x="620806" y="323761"/>
            <a:ext cx="10847294" cy="830997"/>
          </a:xfrm>
          <a:prstGeom prst="rect">
            <a:avLst/>
          </a:prstGeom>
          <a:noFill/>
        </p:spPr>
        <p:txBody>
          <a:bodyPr wrap="square">
            <a:spAutoFit/>
          </a:bodyPr>
          <a:lstStyle/>
          <a:p>
            <a:r>
              <a:rPr lang="en-US" sz="2400" b="1" dirty="0">
                <a:latin typeface="+mn-lt"/>
              </a:rPr>
              <a:t>Three main ways that government spending and taxation can dampen fluctuations in the economy:</a:t>
            </a:r>
            <a:endParaRPr lang="en-US" sz="2400" b="1" dirty="0"/>
          </a:p>
        </p:txBody>
      </p:sp>
    </p:spTree>
    <p:extLst>
      <p:ext uri="{BB962C8B-B14F-4D97-AF65-F5344CB8AC3E}">
        <p14:creationId xmlns:p14="http://schemas.microsoft.com/office/powerpoint/2010/main" val="7455637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33354" r="32793"/>
          <a:stretch/>
        </p:blipFill>
        <p:spPr>
          <a:xfrm>
            <a:off x="2857849" y="221222"/>
            <a:ext cx="6476301" cy="5639752"/>
          </a:xfrm>
          <a:prstGeom prst="rect">
            <a:avLst/>
          </a:prstGeom>
        </p:spPr>
      </p:pic>
      <p:sp>
        <p:nvSpPr>
          <p:cNvPr id="3" name="Rectangle 2"/>
          <p:cNvSpPr/>
          <p:nvPr/>
        </p:nvSpPr>
        <p:spPr>
          <a:xfrm>
            <a:off x="2857849" y="5995197"/>
            <a:ext cx="4120359" cy="369332"/>
          </a:xfrm>
          <a:prstGeom prst="rect">
            <a:avLst/>
          </a:prstGeom>
        </p:spPr>
        <p:txBody>
          <a:bodyPr wrap="none">
            <a:spAutoFit/>
          </a:bodyPr>
          <a:lstStyle/>
          <a:p>
            <a:r>
              <a:rPr lang="pt-PT" dirty="0"/>
              <a:t>https://bpstat.bportugal.pt/dominios/172</a:t>
            </a:r>
          </a:p>
        </p:txBody>
      </p:sp>
      <p:sp>
        <p:nvSpPr>
          <p:cNvPr id="4" name="Rectangle 3">
            <a:extLst>
              <a:ext uri="{FF2B5EF4-FFF2-40B4-BE49-F238E27FC236}">
                <a16:creationId xmlns:a16="http://schemas.microsoft.com/office/drawing/2014/main" id="{A11579FC-5DB5-4D2F-8F39-FF6DF14BFAF3}"/>
              </a:ext>
            </a:extLst>
          </p:cNvPr>
          <p:cNvSpPr/>
          <p:nvPr/>
        </p:nvSpPr>
        <p:spPr>
          <a:xfrm>
            <a:off x="283826" y="141079"/>
            <a:ext cx="1437509" cy="523220"/>
          </a:xfrm>
          <a:prstGeom prst="rect">
            <a:avLst/>
          </a:prstGeom>
        </p:spPr>
        <p:txBody>
          <a:bodyPr wrap="none">
            <a:spAutoFit/>
          </a:bodyPr>
          <a:lstStyle/>
          <a:p>
            <a:r>
              <a:rPr lang="pt-PT" sz="2800" b="1" dirty="0"/>
              <a:t>Portugal</a:t>
            </a:r>
          </a:p>
        </p:txBody>
      </p:sp>
    </p:spTree>
    <p:extLst>
      <p:ext uri="{BB962C8B-B14F-4D97-AF65-F5344CB8AC3E}">
        <p14:creationId xmlns:p14="http://schemas.microsoft.com/office/powerpoint/2010/main" val="35017859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83938" y="6154588"/>
            <a:ext cx="4120359" cy="369332"/>
          </a:xfrm>
          <a:prstGeom prst="rect">
            <a:avLst/>
          </a:prstGeom>
        </p:spPr>
        <p:txBody>
          <a:bodyPr wrap="none">
            <a:spAutoFit/>
          </a:bodyPr>
          <a:lstStyle/>
          <a:p>
            <a:r>
              <a:rPr lang="pt-PT" dirty="0"/>
              <a:t>https://bpstat.bportugal.pt/dominios/172</a:t>
            </a:r>
          </a:p>
        </p:txBody>
      </p:sp>
      <p:pic>
        <p:nvPicPr>
          <p:cNvPr id="4" name="Picture 3"/>
          <p:cNvPicPr>
            <a:picLocks noChangeAspect="1"/>
          </p:cNvPicPr>
          <p:nvPr/>
        </p:nvPicPr>
        <p:blipFill rotWithShape="1">
          <a:blip r:embed="rId2"/>
          <a:srcRect l="67475" r="-1" b="2260"/>
          <a:stretch/>
        </p:blipFill>
        <p:spPr>
          <a:xfrm>
            <a:off x="134472" y="439614"/>
            <a:ext cx="5955246" cy="5275625"/>
          </a:xfrm>
          <a:prstGeom prst="rect">
            <a:avLst/>
          </a:prstGeom>
        </p:spPr>
      </p:pic>
      <p:pic>
        <p:nvPicPr>
          <p:cNvPr id="5" name="Picture 4"/>
          <p:cNvPicPr>
            <a:picLocks noChangeAspect="1"/>
          </p:cNvPicPr>
          <p:nvPr/>
        </p:nvPicPr>
        <p:blipFill rotWithShape="1">
          <a:blip r:embed="rId3"/>
          <a:srcRect l="66126" t="29358" b="5598"/>
          <a:stretch/>
        </p:blipFill>
        <p:spPr>
          <a:xfrm>
            <a:off x="6151241" y="439614"/>
            <a:ext cx="5996800" cy="5275625"/>
          </a:xfrm>
          <a:prstGeom prst="rect">
            <a:avLst/>
          </a:prstGeom>
        </p:spPr>
      </p:pic>
      <p:sp>
        <p:nvSpPr>
          <p:cNvPr id="6" name="Rectangle 5">
            <a:extLst>
              <a:ext uri="{FF2B5EF4-FFF2-40B4-BE49-F238E27FC236}">
                <a16:creationId xmlns:a16="http://schemas.microsoft.com/office/drawing/2014/main" id="{125E2C61-4DA3-4262-8E94-63445728BE7C}"/>
              </a:ext>
            </a:extLst>
          </p:cNvPr>
          <p:cNvSpPr/>
          <p:nvPr/>
        </p:nvSpPr>
        <p:spPr>
          <a:xfrm>
            <a:off x="134472" y="-41670"/>
            <a:ext cx="1437509" cy="523220"/>
          </a:xfrm>
          <a:prstGeom prst="rect">
            <a:avLst/>
          </a:prstGeom>
        </p:spPr>
        <p:txBody>
          <a:bodyPr wrap="none">
            <a:spAutoFit/>
          </a:bodyPr>
          <a:lstStyle/>
          <a:p>
            <a:r>
              <a:rPr lang="pt-PT" sz="2800" b="1" dirty="0"/>
              <a:t>Portugal</a:t>
            </a:r>
          </a:p>
        </p:txBody>
      </p:sp>
    </p:spTree>
    <p:extLst>
      <p:ext uri="{BB962C8B-B14F-4D97-AF65-F5344CB8AC3E}">
        <p14:creationId xmlns:p14="http://schemas.microsoft.com/office/powerpoint/2010/main" val="24740449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48408" y="6095220"/>
            <a:ext cx="10454054" cy="369332"/>
          </a:xfrm>
          <a:prstGeom prst="rect">
            <a:avLst/>
          </a:prstGeom>
        </p:spPr>
        <p:txBody>
          <a:bodyPr wrap="square">
            <a:spAutoFit/>
          </a:bodyPr>
          <a:lstStyle/>
          <a:p>
            <a:r>
              <a:rPr lang="pt-PT" dirty="0"/>
              <a:t>https://www.parlamento.pt/OrcamentoEstado/Paginas/UTAO_UnidadeTecnicadeApoioOrcamental.aspx</a:t>
            </a:r>
          </a:p>
        </p:txBody>
      </p:sp>
      <p:pic>
        <p:nvPicPr>
          <p:cNvPr id="3" name="Picture 2"/>
          <p:cNvPicPr>
            <a:picLocks noChangeAspect="1"/>
          </p:cNvPicPr>
          <p:nvPr/>
        </p:nvPicPr>
        <p:blipFill>
          <a:blip r:embed="rId2"/>
          <a:stretch>
            <a:fillRect/>
          </a:stretch>
        </p:blipFill>
        <p:spPr>
          <a:xfrm>
            <a:off x="448408" y="348994"/>
            <a:ext cx="8470901" cy="5746226"/>
          </a:xfrm>
          <a:prstGeom prst="rect">
            <a:avLst/>
          </a:prstGeom>
        </p:spPr>
      </p:pic>
      <p:sp>
        <p:nvSpPr>
          <p:cNvPr id="4" name="Rectangle 3">
            <a:extLst>
              <a:ext uri="{FF2B5EF4-FFF2-40B4-BE49-F238E27FC236}">
                <a16:creationId xmlns:a16="http://schemas.microsoft.com/office/drawing/2014/main" id="{5D04384D-4BEC-4C12-9DF7-C511462179C9}"/>
              </a:ext>
            </a:extLst>
          </p:cNvPr>
          <p:cNvSpPr/>
          <p:nvPr/>
        </p:nvSpPr>
        <p:spPr>
          <a:xfrm>
            <a:off x="8919309" y="381957"/>
            <a:ext cx="3198761" cy="954107"/>
          </a:xfrm>
          <a:prstGeom prst="rect">
            <a:avLst/>
          </a:prstGeom>
        </p:spPr>
        <p:txBody>
          <a:bodyPr wrap="none">
            <a:spAutoFit/>
          </a:bodyPr>
          <a:lstStyle/>
          <a:p>
            <a:r>
              <a:rPr lang="pt-PT" sz="2800" b="1" dirty="0"/>
              <a:t>Portugal</a:t>
            </a:r>
          </a:p>
          <a:p>
            <a:r>
              <a:rPr lang="pt-PT" sz="2800" b="1" dirty="0"/>
              <a:t>Government Budget</a:t>
            </a:r>
          </a:p>
        </p:txBody>
      </p:sp>
    </p:spTree>
    <p:extLst>
      <p:ext uri="{BB962C8B-B14F-4D97-AF65-F5344CB8AC3E}">
        <p14:creationId xmlns:p14="http://schemas.microsoft.com/office/powerpoint/2010/main" val="1187664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87812" y="260846"/>
            <a:ext cx="10515600" cy="787814"/>
          </a:xfrm>
        </p:spPr>
        <p:txBody>
          <a:bodyPr>
            <a:noAutofit/>
          </a:bodyPr>
          <a:lstStyle/>
          <a:p>
            <a:r>
              <a:rPr lang="pt-PT" sz="3200" b="1" dirty="0">
                <a:latin typeface="+mn-lt"/>
              </a:rPr>
              <a:t>The fiscal balance</a:t>
            </a:r>
          </a:p>
        </p:txBody>
      </p:sp>
      <p:sp>
        <p:nvSpPr>
          <p:cNvPr id="3" name="Marcador de Posição de Conteúdo 2"/>
          <p:cNvSpPr>
            <a:spLocks noGrp="1"/>
          </p:cNvSpPr>
          <p:nvPr>
            <p:ph idx="1"/>
          </p:nvPr>
        </p:nvSpPr>
        <p:spPr>
          <a:xfrm>
            <a:off x="387812" y="1197442"/>
            <a:ext cx="11416375" cy="5326187"/>
          </a:xfrm>
        </p:spPr>
        <p:txBody>
          <a:bodyPr>
            <a:noAutofit/>
          </a:bodyPr>
          <a:lstStyle/>
          <a:p>
            <a:pPr algn="just"/>
            <a:r>
              <a:rPr lang="en-US" sz="2600" dirty="0"/>
              <a:t>The </a:t>
            </a:r>
            <a:r>
              <a:rPr lang="en-US" sz="2600" b="1" dirty="0"/>
              <a:t>fiscal balance</a:t>
            </a:r>
            <a:r>
              <a:rPr lang="en-US" sz="2600" dirty="0"/>
              <a:t> is the </a:t>
            </a:r>
            <a:r>
              <a:rPr lang="en-US" sz="2600" b="1" dirty="0"/>
              <a:t>difference between revenue (R) and expenditure (E):</a:t>
            </a:r>
          </a:p>
          <a:p>
            <a:pPr algn="just"/>
            <a:endParaRPr lang="en-US" sz="2600" b="1" dirty="0"/>
          </a:p>
          <a:p>
            <a:pPr algn="just"/>
            <a:r>
              <a:rPr lang="en-US" sz="3000" dirty="0"/>
              <a:t>There is a </a:t>
            </a:r>
            <a:r>
              <a:rPr lang="en-US" sz="3000" b="1" dirty="0"/>
              <a:t>fiscal (or budget) surplus</a:t>
            </a:r>
            <a:r>
              <a:rPr lang="en-US" sz="3000" dirty="0"/>
              <a:t> when the balance is positive: R-E&gt;0</a:t>
            </a:r>
          </a:p>
          <a:p>
            <a:pPr algn="just"/>
            <a:endParaRPr lang="en-US" sz="3000" dirty="0"/>
          </a:p>
          <a:p>
            <a:pPr algn="just"/>
            <a:r>
              <a:rPr lang="en-US" sz="3000" dirty="0"/>
              <a:t>There is a </a:t>
            </a:r>
            <a:r>
              <a:rPr lang="en-US" sz="3000" b="1" dirty="0"/>
              <a:t>fiscal (or budget) deficit </a:t>
            </a:r>
            <a:r>
              <a:rPr lang="en-US" sz="3000" dirty="0"/>
              <a:t>when the balance is negative: R-E&lt;0</a:t>
            </a:r>
          </a:p>
          <a:p>
            <a:pPr marL="0" indent="0" algn="just">
              <a:buNone/>
            </a:pPr>
            <a:endParaRPr lang="en-US" sz="2600" b="1" dirty="0"/>
          </a:p>
          <a:p>
            <a:pPr marL="0" indent="0" algn="just">
              <a:buNone/>
            </a:pPr>
            <a:r>
              <a:rPr lang="en-GB" sz="2600" dirty="0"/>
              <a:t>where:</a:t>
            </a:r>
          </a:p>
          <a:p>
            <a:pPr algn="just">
              <a:lnSpc>
                <a:spcPct val="100000"/>
              </a:lnSpc>
              <a:spcBef>
                <a:spcPts val="0"/>
              </a:spcBef>
            </a:pPr>
            <a:r>
              <a:rPr lang="en-GB" sz="2600" dirty="0"/>
              <a:t>R: Government  revenue </a:t>
            </a:r>
          </a:p>
          <a:p>
            <a:pPr algn="just">
              <a:lnSpc>
                <a:spcPct val="100000"/>
              </a:lnSpc>
              <a:spcBef>
                <a:spcPts val="0"/>
              </a:spcBef>
            </a:pPr>
            <a:r>
              <a:rPr lang="en-GB" sz="2600" dirty="0"/>
              <a:t>E: Government expenditure</a:t>
            </a:r>
          </a:p>
        </p:txBody>
      </p:sp>
    </p:spTree>
    <p:extLst>
      <p:ext uri="{BB962C8B-B14F-4D97-AF65-F5344CB8AC3E}">
        <p14:creationId xmlns:p14="http://schemas.microsoft.com/office/powerpoint/2010/main" val="36093544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87812" y="260846"/>
            <a:ext cx="10515600" cy="787814"/>
          </a:xfrm>
        </p:spPr>
        <p:txBody>
          <a:bodyPr>
            <a:noAutofit/>
          </a:bodyPr>
          <a:lstStyle/>
          <a:p>
            <a:r>
              <a:rPr lang="pt-PT" sz="3200" b="1" dirty="0">
                <a:latin typeface="+mn-lt"/>
              </a:rPr>
              <a:t>The fiscal balance</a:t>
            </a:r>
          </a:p>
        </p:txBody>
      </p:sp>
      <p:sp>
        <p:nvSpPr>
          <p:cNvPr id="3" name="Marcador de Posição de Conteúdo 2"/>
          <p:cNvSpPr>
            <a:spLocks noGrp="1"/>
          </p:cNvSpPr>
          <p:nvPr>
            <p:ph idx="1"/>
          </p:nvPr>
        </p:nvSpPr>
        <p:spPr>
          <a:xfrm>
            <a:off x="387812" y="1197442"/>
            <a:ext cx="11416375" cy="5326187"/>
          </a:xfrm>
        </p:spPr>
        <p:txBody>
          <a:bodyPr>
            <a:noAutofit/>
          </a:bodyPr>
          <a:lstStyle/>
          <a:p>
            <a:pPr algn="just"/>
            <a:r>
              <a:rPr lang="en-US" sz="2600" b="1" dirty="0"/>
              <a:t>Financial balance </a:t>
            </a:r>
          </a:p>
          <a:p>
            <a:pPr algn="just"/>
            <a:endParaRPr lang="en-US" sz="2600" b="1" dirty="0"/>
          </a:p>
          <a:p>
            <a:pPr algn="just"/>
            <a:r>
              <a:rPr lang="en-US" sz="2600" b="1" dirty="0"/>
              <a:t>Primary balance</a:t>
            </a:r>
          </a:p>
          <a:p>
            <a:pPr algn="just"/>
            <a:endParaRPr lang="en-US" sz="2600" b="1" dirty="0"/>
          </a:p>
          <a:p>
            <a:pPr algn="just"/>
            <a:r>
              <a:rPr lang="en-US" sz="2600" b="1" dirty="0"/>
              <a:t>Structural balance</a:t>
            </a:r>
          </a:p>
          <a:p>
            <a:pPr algn="just"/>
            <a:endParaRPr lang="en-GB" sz="2600" dirty="0"/>
          </a:p>
        </p:txBody>
      </p:sp>
    </p:spTree>
    <p:extLst>
      <p:ext uri="{BB962C8B-B14F-4D97-AF65-F5344CB8AC3E}">
        <p14:creationId xmlns:p14="http://schemas.microsoft.com/office/powerpoint/2010/main" val="11659272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777875"/>
          </a:xfrm>
        </p:spPr>
        <p:txBody>
          <a:bodyPr>
            <a:normAutofit/>
          </a:bodyPr>
          <a:lstStyle/>
          <a:p>
            <a:r>
              <a:rPr lang="pt-PT" sz="3600" b="1" dirty="0">
                <a:latin typeface="+mn-lt"/>
              </a:rPr>
              <a:t>3. </a:t>
            </a:r>
            <a:r>
              <a:rPr lang="en-US" sz="3600" b="1" dirty="0">
                <a:latin typeface="+mn-lt"/>
              </a:rPr>
              <a:t>Fiscal policy</a:t>
            </a:r>
            <a:endParaRPr lang="pt-PT" sz="3600" b="1" dirty="0">
              <a:latin typeface="+mn-lt"/>
            </a:endParaRPr>
          </a:p>
        </p:txBody>
      </p:sp>
      <p:sp>
        <p:nvSpPr>
          <p:cNvPr id="3" name="Marcador de Posição de Conteúdo 2"/>
          <p:cNvSpPr>
            <a:spLocks noGrp="1"/>
          </p:cNvSpPr>
          <p:nvPr>
            <p:ph idx="1"/>
          </p:nvPr>
        </p:nvSpPr>
        <p:spPr>
          <a:xfrm>
            <a:off x="838200" y="1406652"/>
            <a:ext cx="10515600" cy="4351338"/>
          </a:xfrm>
        </p:spPr>
        <p:txBody>
          <a:bodyPr>
            <a:noAutofit/>
          </a:bodyPr>
          <a:lstStyle/>
          <a:p>
            <a:pPr marL="0" lvl="0" indent="0">
              <a:buNone/>
            </a:pPr>
            <a:r>
              <a:rPr lang="en-US" sz="2400" dirty="0"/>
              <a:t>3.1	Issues</a:t>
            </a:r>
          </a:p>
          <a:p>
            <a:pPr marL="0" lvl="0" indent="0">
              <a:buNone/>
            </a:pPr>
            <a:r>
              <a:rPr lang="en-US" sz="2400" dirty="0"/>
              <a:t>3.1.1	What is it all about?</a:t>
            </a:r>
          </a:p>
          <a:p>
            <a:pPr marL="0" lvl="0" indent="0">
              <a:buNone/>
            </a:pPr>
            <a:r>
              <a:rPr lang="en-US" sz="2400" dirty="0"/>
              <a:t>3.1.2	Lessons from history</a:t>
            </a:r>
          </a:p>
          <a:p>
            <a:pPr marL="0" lvl="0" indent="0">
              <a:buNone/>
            </a:pPr>
            <a:endParaRPr lang="en-US" sz="2400" dirty="0"/>
          </a:p>
          <a:p>
            <a:pPr marL="0" lvl="0" indent="0">
              <a:buNone/>
            </a:pPr>
            <a:r>
              <a:rPr lang="en-US" sz="2400" dirty="0"/>
              <a:t>3.2	Theories</a:t>
            </a:r>
          </a:p>
          <a:p>
            <a:pPr marL="0" lvl="0" indent="0">
              <a:buNone/>
            </a:pPr>
            <a:r>
              <a:rPr lang="en-US" sz="2400" dirty="0"/>
              <a:t>3.2.1	Demand-side effects: Keynes and his critics</a:t>
            </a:r>
          </a:p>
          <a:p>
            <a:pPr marL="0" lvl="0" indent="0">
              <a:buNone/>
            </a:pPr>
            <a:r>
              <a:rPr lang="en-US" sz="2400" dirty="0"/>
              <a:t>3.2.2	Public debt sustainability</a:t>
            </a:r>
          </a:p>
          <a:p>
            <a:pPr marL="0" lvl="0" indent="0">
              <a:buNone/>
            </a:pPr>
            <a:r>
              <a:rPr lang="en-US" sz="2400" dirty="0"/>
              <a:t>3.2.3	Supply-side effects and reconciliation attempts</a:t>
            </a:r>
          </a:p>
          <a:p>
            <a:pPr marL="0" lvl="0" indent="0">
              <a:buNone/>
            </a:pPr>
            <a:endParaRPr lang="en-US" sz="2400" dirty="0"/>
          </a:p>
          <a:p>
            <a:pPr marL="0" lvl="0" indent="0">
              <a:buNone/>
            </a:pPr>
            <a:r>
              <a:rPr lang="en-US" sz="2400" dirty="0"/>
              <a:t>3.3 	Policies</a:t>
            </a:r>
          </a:p>
        </p:txBody>
      </p:sp>
    </p:spTree>
    <p:extLst>
      <p:ext uri="{BB962C8B-B14F-4D97-AF65-F5344CB8AC3E}">
        <p14:creationId xmlns:p14="http://schemas.microsoft.com/office/powerpoint/2010/main" val="35389931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846" r="66552"/>
          <a:stretch/>
        </p:blipFill>
        <p:spPr>
          <a:xfrm>
            <a:off x="6096000" y="739267"/>
            <a:ext cx="5830102" cy="5271744"/>
          </a:xfrm>
          <a:prstGeom prst="rect">
            <a:avLst/>
          </a:prstGeom>
        </p:spPr>
      </p:pic>
      <p:sp>
        <p:nvSpPr>
          <p:cNvPr id="3" name="Rectangle 2"/>
          <p:cNvSpPr/>
          <p:nvPr/>
        </p:nvSpPr>
        <p:spPr>
          <a:xfrm>
            <a:off x="3513699" y="6095865"/>
            <a:ext cx="4120359" cy="369332"/>
          </a:xfrm>
          <a:prstGeom prst="rect">
            <a:avLst/>
          </a:prstGeom>
        </p:spPr>
        <p:txBody>
          <a:bodyPr wrap="none">
            <a:spAutoFit/>
          </a:bodyPr>
          <a:lstStyle/>
          <a:p>
            <a:r>
              <a:rPr lang="pt-PT" dirty="0"/>
              <a:t>https://bpstat.bportugal.pt/dominios/172</a:t>
            </a:r>
          </a:p>
        </p:txBody>
      </p:sp>
      <p:sp>
        <p:nvSpPr>
          <p:cNvPr id="4" name="Rectangle 3">
            <a:extLst>
              <a:ext uri="{FF2B5EF4-FFF2-40B4-BE49-F238E27FC236}">
                <a16:creationId xmlns:a16="http://schemas.microsoft.com/office/drawing/2014/main" id="{BF04BF4B-BD88-4F75-A3A5-5D6062A2A6FD}"/>
              </a:ext>
            </a:extLst>
          </p:cNvPr>
          <p:cNvSpPr/>
          <p:nvPr/>
        </p:nvSpPr>
        <p:spPr>
          <a:xfrm>
            <a:off x="5879394" y="131193"/>
            <a:ext cx="1437509" cy="523220"/>
          </a:xfrm>
          <a:prstGeom prst="rect">
            <a:avLst/>
          </a:prstGeom>
        </p:spPr>
        <p:txBody>
          <a:bodyPr wrap="none">
            <a:spAutoFit/>
          </a:bodyPr>
          <a:lstStyle/>
          <a:p>
            <a:r>
              <a:rPr lang="pt-PT" sz="2800" b="1" dirty="0"/>
              <a:t>Portugal</a:t>
            </a:r>
          </a:p>
        </p:txBody>
      </p:sp>
      <p:pic>
        <p:nvPicPr>
          <p:cNvPr id="5" name="Picture 4">
            <a:extLst>
              <a:ext uri="{FF2B5EF4-FFF2-40B4-BE49-F238E27FC236}">
                <a16:creationId xmlns:a16="http://schemas.microsoft.com/office/drawing/2014/main" id="{578B2F3F-5DA8-405F-BB49-24C8509A4274}"/>
              </a:ext>
            </a:extLst>
          </p:cNvPr>
          <p:cNvPicPr>
            <a:picLocks noChangeAspect="1"/>
          </p:cNvPicPr>
          <p:nvPr/>
        </p:nvPicPr>
        <p:blipFill rotWithShape="1">
          <a:blip r:embed="rId3"/>
          <a:srcRect t="29894" r="68482" b="6753"/>
          <a:stretch/>
        </p:blipFill>
        <p:spPr>
          <a:xfrm>
            <a:off x="265898" y="793494"/>
            <a:ext cx="5665592" cy="5217517"/>
          </a:xfrm>
          <a:prstGeom prst="rect">
            <a:avLst/>
          </a:prstGeom>
        </p:spPr>
      </p:pic>
    </p:spTree>
    <p:extLst>
      <p:ext uri="{BB962C8B-B14F-4D97-AF65-F5344CB8AC3E}">
        <p14:creationId xmlns:p14="http://schemas.microsoft.com/office/powerpoint/2010/main" val="8880242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00590" y="230866"/>
            <a:ext cx="10515600" cy="787814"/>
          </a:xfrm>
        </p:spPr>
        <p:txBody>
          <a:bodyPr>
            <a:noAutofit/>
          </a:bodyPr>
          <a:lstStyle/>
          <a:p>
            <a:pPr lvl="0"/>
            <a:r>
              <a:rPr lang="en-US" sz="3200" b="1" dirty="0">
                <a:latin typeface="+mn-lt"/>
              </a:rPr>
              <a:t>Measuring the fiscal balance (1)</a:t>
            </a:r>
          </a:p>
        </p:txBody>
      </p:sp>
      <p:sp>
        <p:nvSpPr>
          <p:cNvPr id="3" name="Marcador de Posição de Conteúdo 2"/>
          <p:cNvSpPr>
            <a:spLocks noGrp="1"/>
          </p:cNvSpPr>
          <p:nvPr>
            <p:ph idx="1"/>
          </p:nvPr>
        </p:nvSpPr>
        <p:spPr>
          <a:xfrm>
            <a:off x="300590" y="1332622"/>
            <a:ext cx="11053210" cy="4795424"/>
          </a:xfrm>
        </p:spPr>
        <p:txBody>
          <a:bodyPr>
            <a:noAutofit/>
          </a:bodyPr>
          <a:lstStyle/>
          <a:p>
            <a:pPr algn="just"/>
            <a:r>
              <a:rPr lang="en-US" sz="2400" b="1" dirty="0"/>
              <a:t>Total or global fiscal balance</a:t>
            </a:r>
            <a:r>
              <a:rPr lang="en-US" sz="2400" dirty="0"/>
              <a:t> (called </a:t>
            </a:r>
            <a:r>
              <a:rPr lang="en-US" sz="2400" b="1" dirty="0"/>
              <a:t>net lending</a:t>
            </a:r>
            <a:r>
              <a:rPr lang="en-US" sz="2400" dirty="0"/>
              <a:t> or </a:t>
            </a:r>
            <a:r>
              <a:rPr lang="en-US" sz="2400" b="1" dirty="0"/>
              <a:t>financial balance)</a:t>
            </a:r>
            <a:r>
              <a:rPr lang="en-US" sz="2400" dirty="0"/>
              <a:t> is the difference between the revenue and expenditure of public sector </a:t>
            </a:r>
          </a:p>
          <a:p>
            <a:pPr algn="just"/>
            <a:endParaRPr lang="en-US" sz="2400" dirty="0"/>
          </a:p>
          <a:p>
            <a:pPr algn="just"/>
            <a:r>
              <a:rPr lang="en-US" sz="2400" dirty="0"/>
              <a:t>The </a:t>
            </a:r>
            <a:r>
              <a:rPr lang="en-US" sz="2400" b="1" dirty="0"/>
              <a:t>financial balance</a:t>
            </a:r>
            <a:r>
              <a:rPr lang="en-US" sz="2400" dirty="0"/>
              <a:t> represents the borrowing need of the government and includes the </a:t>
            </a:r>
            <a:r>
              <a:rPr lang="en-US" sz="2400" b="1" dirty="0"/>
              <a:t>interest paid on public debt</a:t>
            </a:r>
          </a:p>
          <a:p>
            <a:pPr algn="just"/>
            <a:endParaRPr lang="en-US" sz="2400" b="1" dirty="0"/>
          </a:p>
          <a:p>
            <a:pPr algn="just"/>
            <a:r>
              <a:rPr lang="en-US" sz="2400" b="1" dirty="0"/>
              <a:t>Interest charges </a:t>
            </a:r>
            <a:r>
              <a:rPr lang="en-US" sz="2400" dirty="0"/>
              <a:t>depend on the </a:t>
            </a:r>
            <a:r>
              <a:rPr lang="en-US" sz="2400" b="1" dirty="0"/>
              <a:t>debt level </a:t>
            </a:r>
            <a:r>
              <a:rPr lang="en-US" sz="2400" dirty="0"/>
              <a:t>and on long-term </a:t>
            </a:r>
            <a:r>
              <a:rPr lang="en-US" sz="2400" b="1" dirty="0"/>
              <a:t>interest rates, two variables which in the short term are not in governments’ hands</a:t>
            </a:r>
          </a:p>
          <a:p>
            <a:pPr algn="just"/>
            <a:endParaRPr lang="pt-PT" sz="2400" dirty="0"/>
          </a:p>
          <a:p>
            <a:pPr marL="457200" lvl="1" indent="0">
              <a:buNone/>
            </a:pPr>
            <a:endParaRPr lang="en-US" b="1" dirty="0"/>
          </a:p>
          <a:p>
            <a:pPr algn="just"/>
            <a:endParaRPr lang="en-GB" sz="2400" dirty="0"/>
          </a:p>
          <a:p>
            <a:pPr algn="just"/>
            <a:endParaRPr lang="en-GB" sz="2400" dirty="0"/>
          </a:p>
        </p:txBody>
      </p:sp>
    </p:spTree>
    <p:extLst>
      <p:ext uri="{BB962C8B-B14F-4D97-AF65-F5344CB8AC3E}">
        <p14:creationId xmlns:p14="http://schemas.microsoft.com/office/powerpoint/2010/main" val="41092994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7DC227-F29D-2E1E-87FF-6D169962FE73}"/>
              </a:ext>
            </a:extLst>
          </p:cNvPr>
          <p:cNvSpPr>
            <a:spLocks noGrp="1"/>
          </p:cNvSpPr>
          <p:nvPr>
            <p:ph type="title"/>
          </p:nvPr>
        </p:nvSpPr>
        <p:spPr>
          <a:xfrm>
            <a:off x="440635" y="0"/>
            <a:ext cx="10515600" cy="1325563"/>
          </a:xfrm>
        </p:spPr>
        <p:txBody>
          <a:bodyPr/>
          <a:lstStyle/>
          <a:p>
            <a:r>
              <a:rPr lang="en-US" dirty="0"/>
              <a:t>Interest and debt</a:t>
            </a:r>
          </a:p>
        </p:txBody>
      </p:sp>
      <p:graphicFrame>
        <p:nvGraphicFramePr>
          <p:cNvPr id="4" name="Object 3">
            <a:extLst>
              <a:ext uri="{FF2B5EF4-FFF2-40B4-BE49-F238E27FC236}">
                <a16:creationId xmlns:a16="http://schemas.microsoft.com/office/drawing/2014/main" id="{2E1B80C3-2D60-AF89-763A-BA9FD391168A}"/>
              </a:ext>
            </a:extLst>
          </p:cNvPr>
          <p:cNvGraphicFramePr>
            <a:graphicFrameLocks noChangeAspect="1"/>
          </p:cNvGraphicFramePr>
          <p:nvPr>
            <p:extLst>
              <p:ext uri="{D42A27DB-BD31-4B8C-83A1-F6EECF244321}">
                <p14:modId xmlns:p14="http://schemas.microsoft.com/office/powerpoint/2010/main" val="4020276327"/>
              </p:ext>
            </p:extLst>
          </p:nvPr>
        </p:nvGraphicFramePr>
        <p:xfrm>
          <a:off x="196781" y="1042644"/>
          <a:ext cx="5418827" cy="3007546"/>
        </p:xfrm>
        <a:graphic>
          <a:graphicData uri="http://schemas.openxmlformats.org/presentationml/2006/ole">
            <mc:AlternateContent xmlns:mc="http://schemas.openxmlformats.org/markup-compatibility/2006">
              <mc:Choice xmlns:v="urn:schemas-microsoft-com:vml" Requires="v">
                <p:oleObj name="Bitmap Image" r:id="rId2" imgW="6233040" imgH="3459600" progId="PBrush">
                  <p:embed/>
                </p:oleObj>
              </mc:Choice>
              <mc:Fallback>
                <p:oleObj name="Bitmap Image" r:id="rId2" imgW="6233040" imgH="3459600" progId="PBrush">
                  <p:embed/>
                  <p:pic>
                    <p:nvPicPr>
                      <p:cNvPr id="4" name="Object 3">
                        <a:extLst>
                          <a:ext uri="{FF2B5EF4-FFF2-40B4-BE49-F238E27FC236}">
                            <a16:creationId xmlns:a16="http://schemas.microsoft.com/office/drawing/2014/main" id="{2E1B80C3-2D60-AF89-763A-BA9FD391168A}"/>
                          </a:ext>
                        </a:extLst>
                      </p:cNvPr>
                      <p:cNvPicPr/>
                      <p:nvPr/>
                    </p:nvPicPr>
                    <p:blipFill>
                      <a:blip r:embed="rId3"/>
                      <a:stretch>
                        <a:fillRect/>
                      </a:stretch>
                    </p:blipFill>
                    <p:spPr>
                      <a:xfrm>
                        <a:off x="196781" y="1042644"/>
                        <a:ext cx="5418827" cy="3007546"/>
                      </a:xfrm>
                      <a:prstGeom prst="rect">
                        <a:avLst/>
                      </a:prstGeom>
                    </p:spPr>
                  </p:pic>
                </p:oleObj>
              </mc:Fallback>
            </mc:AlternateContent>
          </a:graphicData>
        </a:graphic>
      </p:graphicFrame>
      <p:graphicFrame>
        <p:nvGraphicFramePr>
          <p:cNvPr id="5" name="Object 4">
            <a:extLst>
              <a:ext uri="{FF2B5EF4-FFF2-40B4-BE49-F238E27FC236}">
                <a16:creationId xmlns:a16="http://schemas.microsoft.com/office/drawing/2014/main" id="{9DC3BA65-09CA-B98F-DE7F-C56D98A5AE21}"/>
              </a:ext>
            </a:extLst>
          </p:cNvPr>
          <p:cNvGraphicFramePr>
            <a:graphicFrameLocks noChangeAspect="1"/>
          </p:cNvGraphicFramePr>
          <p:nvPr>
            <p:extLst>
              <p:ext uri="{D42A27DB-BD31-4B8C-83A1-F6EECF244321}">
                <p14:modId xmlns:p14="http://schemas.microsoft.com/office/powerpoint/2010/main" val="2522745521"/>
              </p:ext>
            </p:extLst>
          </p:nvPr>
        </p:nvGraphicFramePr>
        <p:xfrm>
          <a:off x="6489133" y="3031434"/>
          <a:ext cx="5075874" cy="3568493"/>
        </p:xfrm>
        <a:graphic>
          <a:graphicData uri="http://schemas.openxmlformats.org/presentationml/2006/ole">
            <mc:AlternateContent xmlns:mc="http://schemas.openxmlformats.org/markup-compatibility/2006">
              <mc:Choice xmlns:v="urn:schemas-microsoft-com:vml" Requires="v">
                <p:oleObj name="Bitmap Image" r:id="rId4" imgW="6286680" imgH="4419720" progId="PBrush">
                  <p:embed/>
                </p:oleObj>
              </mc:Choice>
              <mc:Fallback>
                <p:oleObj name="Bitmap Image" r:id="rId4" imgW="6286680" imgH="4419720" progId="PBrush">
                  <p:embed/>
                  <p:pic>
                    <p:nvPicPr>
                      <p:cNvPr id="5" name="Object 4">
                        <a:extLst>
                          <a:ext uri="{FF2B5EF4-FFF2-40B4-BE49-F238E27FC236}">
                            <a16:creationId xmlns:a16="http://schemas.microsoft.com/office/drawing/2014/main" id="{9DC3BA65-09CA-B98F-DE7F-C56D98A5AE21}"/>
                          </a:ext>
                        </a:extLst>
                      </p:cNvPr>
                      <p:cNvPicPr/>
                      <p:nvPr/>
                    </p:nvPicPr>
                    <p:blipFill>
                      <a:blip r:embed="rId5"/>
                      <a:stretch>
                        <a:fillRect/>
                      </a:stretch>
                    </p:blipFill>
                    <p:spPr>
                      <a:xfrm>
                        <a:off x="6489133" y="3031434"/>
                        <a:ext cx="5075874" cy="3568493"/>
                      </a:xfrm>
                      <a:prstGeom prst="rect">
                        <a:avLst/>
                      </a:prstGeom>
                    </p:spPr>
                  </p:pic>
                </p:oleObj>
              </mc:Fallback>
            </mc:AlternateContent>
          </a:graphicData>
        </a:graphic>
      </p:graphicFrame>
    </p:spTree>
    <p:extLst>
      <p:ext uri="{BB962C8B-B14F-4D97-AF65-F5344CB8AC3E}">
        <p14:creationId xmlns:p14="http://schemas.microsoft.com/office/powerpoint/2010/main" val="15452842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32591" t="29894" r="33629" b="6753"/>
          <a:stretch/>
        </p:blipFill>
        <p:spPr>
          <a:xfrm>
            <a:off x="304800" y="820241"/>
            <a:ext cx="6072098" cy="5217517"/>
          </a:xfrm>
          <a:prstGeom prst="rect">
            <a:avLst/>
          </a:prstGeom>
        </p:spPr>
      </p:pic>
      <p:sp>
        <p:nvSpPr>
          <p:cNvPr id="5" name="Rectangle 4"/>
          <p:cNvSpPr/>
          <p:nvPr/>
        </p:nvSpPr>
        <p:spPr>
          <a:xfrm>
            <a:off x="533872" y="6168792"/>
            <a:ext cx="4120359" cy="369332"/>
          </a:xfrm>
          <a:prstGeom prst="rect">
            <a:avLst/>
          </a:prstGeom>
        </p:spPr>
        <p:txBody>
          <a:bodyPr wrap="none">
            <a:spAutoFit/>
          </a:bodyPr>
          <a:lstStyle/>
          <a:p>
            <a:r>
              <a:rPr lang="pt-PT" dirty="0"/>
              <a:t>https://bpstat.bportugal.pt/dominios/172</a:t>
            </a:r>
          </a:p>
        </p:txBody>
      </p:sp>
      <p:sp>
        <p:nvSpPr>
          <p:cNvPr id="6" name="Rectangle 5">
            <a:extLst>
              <a:ext uri="{FF2B5EF4-FFF2-40B4-BE49-F238E27FC236}">
                <a16:creationId xmlns:a16="http://schemas.microsoft.com/office/drawing/2014/main" id="{81B2DD9D-50AF-4450-8B8F-B80F3D330795}"/>
              </a:ext>
            </a:extLst>
          </p:cNvPr>
          <p:cNvSpPr/>
          <p:nvPr/>
        </p:nvSpPr>
        <p:spPr>
          <a:xfrm>
            <a:off x="430635" y="1084835"/>
            <a:ext cx="1437509" cy="523220"/>
          </a:xfrm>
          <a:prstGeom prst="rect">
            <a:avLst/>
          </a:prstGeom>
        </p:spPr>
        <p:txBody>
          <a:bodyPr wrap="none">
            <a:spAutoFit/>
          </a:bodyPr>
          <a:lstStyle/>
          <a:p>
            <a:r>
              <a:rPr lang="pt-PT" sz="2800" b="1" dirty="0"/>
              <a:t>Portugal</a:t>
            </a:r>
          </a:p>
        </p:txBody>
      </p:sp>
      <p:sp>
        <p:nvSpPr>
          <p:cNvPr id="7" name="TextBox 6">
            <a:extLst>
              <a:ext uri="{FF2B5EF4-FFF2-40B4-BE49-F238E27FC236}">
                <a16:creationId xmlns:a16="http://schemas.microsoft.com/office/drawing/2014/main" id="{D070B6BA-0BCC-424F-81AA-40782D8BEC71}"/>
              </a:ext>
            </a:extLst>
          </p:cNvPr>
          <p:cNvSpPr txBox="1"/>
          <p:nvPr/>
        </p:nvSpPr>
        <p:spPr>
          <a:xfrm>
            <a:off x="6637788" y="851917"/>
            <a:ext cx="5123577" cy="4524315"/>
          </a:xfrm>
          <a:prstGeom prst="rect">
            <a:avLst/>
          </a:prstGeom>
          <a:noFill/>
        </p:spPr>
        <p:txBody>
          <a:bodyPr wrap="square">
            <a:spAutoFit/>
          </a:bodyPr>
          <a:lstStyle/>
          <a:p>
            <a:pPr algn="just"/>
            <a:r>
              <a:rPr lang="en-US" sz="1800" dirty="0"/>
              <a:t>A better indicator of the </a:t>
            </a:r>
            <a:r>
              <a:rPr lang="en-US" sz="1800" b="1" dirty="0"/>
              <a:t>deliberate fiscal action of government and of parliament </a:t>
            </a:r>
            <a:r>
              <a:rPr lang="en-US" sz="1800" dirty="0"/>
              <a:t>is the </a:t>
            </a:r>
            <a:r>
              <a:rPr lang="en-US" sz="1800" b="1" dirty="0">
                <a:highlight>
                  <a:srgbClr val="FFFF00"/>
                </a:highlight>
              </a:rPr>
              <a:t>primary balance</a:t>
            </a:r>
            <a:r>
              <a:rPr lang="en-US" sz="1800" dirty="0">
                <a:highlight>
                  <a:srgbClr val="FFFF00"/>
                </a:highlight>
              </a:rPr>
              <a:t>: </a:t>
            </a:r>
            <a:r>
              <a:rPr lang="en-US" sz="1800" b="1" dirty="0">
                <a:highlight>
                  <a:srgbClr val="FFFF00"/>
                </a:highlight>
              </a:rPr>
              <a:t>financial balance excluding interest payments on public debt </a:t>
            </a:r>
            <a:r>
              <a:rPr lang="en-US" sz="1800" dirty="0"/>
              <a:t>(i.e. the fiscal balance if there was no public debt)</a:t>
            </a:r>
          </a:p>
          <a:p>
            <a:pPr algn="just"/>
            <a:endParaRPr lang="en-US" b="1" dirty="0"/>
          </a:p>
          <a:p>
            <a:pPr algn="just"/>
            <a:r>
              <a:rPr lang="en-US" sz="1800" dirty="0"/>
              <a:t>It is a better indicator of government fiscal action </a:t>
            </a:r>
            <a:r>
              <a:rPr lang="en-US" sz="1800" b="1" dirty="0"/>
              <a:t>because the charges with interest on public debt result from the successive accumulation of fiscal deficits in previous periods and hence is not a direct consequence of the current government actions</a:t>
            </a:r>
          </a:p>
          <a:p>
            <a:pPr algn="just"/>
            <a:endParaRPr lang="en-US" sz="1800" dirty="0"/>
          </a:p>
          <a:p>
            <a:pPr algn="just"/>
            <a:r>
              <a:rPr lang="en-US" sz="1800" dirty="0"/>
              <a:t>Therefore, the global or total fiscal balance is </a:t>
            </a:r>
            <a:r>
              <a:rPr lang="en-US" sz="1800" b="1" dirty="0"/>
              <a:t>NOT</a:t>
            </a:r>
            <a:r>
              <a:rPr lang="en-US" sz="1800" dirty="0"/>
              <a:t> a good indicator of the current government deliberate or discretionary actions/decisions</a:t>
            </a:r>
          </a:p>
          <a:p>
            <a:pPr algn="just"/>
            <a:endParaRPr lang="en-US" sz="1800" b="1" dirty="0"/>
          </a:p>
        </p:txBody>
      </p:sp>
      <p:sp>
        <p:nvSpPr>
          <p:cNvPr id="8" name="Título 1">
            <a:extLst>
              <a:ext uri="{FF2B5EF4-FFF2-40B4-BE49-F238E27FC236}">
                <a16:creationId xmlns:a16="http://schemas.microsoft.com/office/drawing/2014/main" id="{77D2DFB3-68B5-4A71-ABDD-E410305E54C6}"/>
              </a:ext>
            </a:extLst>
          </p:cNvPr>
          <p:cNvSpPr txBox="1">
            <a:spLocks/>
          </p:cNvSpPr>
          <p:nvPr/>
        </p:nvSpPr>
        <p:spPr>
          <a:xfrm>
            <a:off x="296413" y="231504"/>
            <a:ext cx="10515600" cy="78781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latin typeface="+mn-lt"/>
              </a:rPr>
              <a:t>Measuring the fiscal balance (2)</a:t>
            </a:r>
          </a:p>
        </p:txBody>
      </p:sp>
    </p:spTree>
    <p:extLst>
      <p:ext uri="{BB962C8B-B14F-4D97-AF65-F5344CB8AC3E}">
        <p14:creationId xmlns:p14="http://schemas.microsoft.com/office/powerpoint/2010/main" val="39864579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69395" y="245856"/>
            <a:ext cx="10515600" cy="787814"/>
          </a:xfrm>
        </p:spPr>
        <p:txBody>
          <a:bodyPr>
            <a:noAutofit/>
          </a:bodyPr>
          <a:lstStyle/>
          <a:p>
            <a:pPr lvl="0"/>
            <a:r>
              <a:rPr lang="en-US" sz="3200" b="1" dirty="0">
                <a:latin typeface="+mn-lt"/>
              </a:rPr>
              <a:t>Measuring the fiscal balance (3)</a:t>
            </a:r>
          </a:p>
        </p:txBody>
      </p:sp>
      <p:sp>
        <p:nvSpPr>
          <p:cNvPr id="3" name="Marcador de Posição de Conteúdo 2"/>
          <p:cNvSpPr>
            <a:spLocks noGrp="1"/>
          </p:cNvSpPr>
          <p:nvPr>
            <p:ph idx="1"/>
          </p:nvPr>
        </p:nvSpPr>
        <p:spPr>
          <a:xfrm>
            <a:off x="315103" y="1094882"/>
            <a:ext cx="11412439" cy="5173837"/>
          </a:xfrm>
        </p:spPr>
        <p:txBody>
          <a:bodyPr>
            <a:noAutofit/>
          </a:bodyPr>
          <a:lstStyle/>
          <a:p>
            <a:pPr algn="just">
              <a:lnSpc>
                <a:spcPct val="100000"/>
              </a:lnSpc>
              <a:spcBef>
                <a:spcPts val="0"/>
              </a:spcBef>
            </a:pPr>
            <a:r>
              <a:rPr lang="en-US" sz="2200" dirty="0"/>
              <a:t>A general pattern of fiscal balances is that they tend to rise when economic activity booms and to decline when it is slowing down. This is because most tax bases move in line with economic activity (e.g. VAT revenues depend on final consumption), whereas some components of public spending (e.g. unemployment benefits) slowdown in economic booms</a:t>
            </a:r>
          </a:p>
          <a:p>
            <a:pPr algn="just">
              <a:lnSpc>
                <a:spcPct val="100000"/>
              </a:lnSpc>
              <a:spcBef>
                <a:spcPts val="0"/>
              </a:spcBef>
            </a:pPr>
            <a:endParaRPr lang="en-US" sz="2200" dirty="0"/>
          </a:p>
          <a:p>
            <a:pPr algn="just">
              <a:lnSpc>
                <a:spcPct val="100000"/>
              </a:lnSpc>
              <a:spcBef>
                <a:spcPts val="0"/>
              </a:spcBef>
            </a:pPr>
            <a:r>
              <a:rPr lang="en-US" sz="2200" dirty="0"/>
              <a:t>This </a:t>
            </a:r>
            <a:r>
              <a:rPr lang="en-US" sz="2200" b="1" dirty="0">
                <a:highlight>
                  <a:srgbClr val="FFFF00"/>
                </a:highlight>
              </a:rPr>
              <a:t>spontaneous or automatic variation of fiscal balances is known as the automatic stabilizers: </a:t>
            </a:r>
            <a:r>
              <a:rPr lang="en-US" sz="2200" dirty="0">
                <a:highlight>
                  <a:srgbClr val="FFFF00"/>
                </a:highlight>
              </a:rPr>
              <a:t>automatic stabilizers offset fluctuations in economic activity without direct intervention by policymakers</a:t>
            </a:r>
          </a:p>
          <a:p>
            <a:pPr algn="just">
              <a:lnSpc>
                <a:spcPct val="100000"/>
              </a:lnSpc>
              <a:spcBef>
                <a:spcPts val="0"/>
              </a:spcBef>
            </a:pPr>
            <a:endParaRPr lang="en-US" sz="2200" b="1" dirty="0"/>
          </a:p>
          <a:p>
            <a:pPr algn="just">
              <a:lnSpc>
                <a:spcPct val="100000"/>
              </a:lnSpc>
              <a:spcBef>
                <a:spcPts val="0"/>
              </a:spcBef>
            </a:pPr>
            <a:r>
              <a:rPr lang="en-US" sz="2200" dirty="0"/>
              <a:t>We call them “stabilizers” because they flatten the economic cycle by stabilizing the effect on households of changes in aggregate income – e.g. taxes paid, net of social transfers, increase during economic expansions, while the reverse occurs during downturns through unemployment benefits, without any policy change (i.e. they help stabilize income and consumption levels)</a:t>
            </a:r>
          </a:p>
          <a:p>
            <a:pPr algn="just">
              <a:lnSpc>
                <a:spcPct val="100000"/>
              </a:lnSpc>
              <a:spcBef>
                <a:spcPts val="0"/>
              </a:spcBef>
            </a:pPr>
            <a:endParaRPr lang="en-GB" sz="2200" dirty="0"/>
          </a:p>
          <a:p>
            <a:pPr algn="just">
              <a:lnSpc>
                <a:spcPct val="100000"/>
              </a:lnSpc>
              <a:spcBef>
                <a:spcPts val="0"/>
              </a:spcBef>
            </a:pPr>
            <a:endParaRPr lang="en-GB" sz="2200" dirty="0"/>
          </a:p>
        </p:txBody>
      </p:sp>
    </p:spTree>
    <p:extLst>
      <p:ext uri="{BB962C8B-B14F-4D97-AF65-F5344CB8AC3E}">
        <p14:creationId xmlns:p14="http://schemas.microsoft.com/office/powerpoint/2010/main" val="12461502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89857" y="245856"/>
            <a:ext cx="10515600" cy="787814"/>
          </a:xfrm>
        </p:spPr>
        <p:txBody>
          <a:bodyPr>
            <a:noAutofit/>
          </a:bodyPr>
          <a:lstStyle/>
          <a:p>
            <a:pPr lvl="0"/>
            <a:r>
              <a:rPr lang="en-US" sz="3200" b="1" dirty="0">
                <a:latin typeface="+mn-lt"/>
              </a:rPr>
              <a:t>Measuring the fiscal balance (4)</a:t>
            </a:r>
          </a:p>
        </p:txBody>
      </p:sp>
      <p:sp>
        <p:nvSpPr>
          <p:cNvPr id="3" name="Marcador de Posição de Conteúdo 2"/>
          <p:cNvSpPr>
            <a:spLocks noGrp="1"/>
          </p:cNvSpPr>
          <p:nvPr>
            <p:ph idx="1"/>
          </p:nvPr>
        </p:nvSpPr>
        <p:spPr>
          <a:xfrm>
            <a:off x="239462" y="1074170"/>
            <a:ext cx="11295313" cy="4795424"/>
          </a:xfrm>
        </p:spPr>
        <p:txBody>
          <a:bodyPr>
            <a:noAutofit/>
          </a:bodyPr>
          <a:lstStyle/>
          <a:p>
            <a:pPr algn="just"/>
            <a:r>
              <a:rPr lang="en-US" sz="2400" dirty="0"/>
              <a:t>In order to capture the effects of changes in government’s fiscal policy, it is useful to calculate a </a:t>
            </a:r>
            <a:r>
              <a:rPr lang="en-US" sz="2400" b="1" dirty="0">
                <a:highlight>
                  <a:srgbClr val="FFFF00"/>
                </a:highlight>
              </a:rPr>
              <a:t>cyclically adjusted fiscal balance (</a:t>
            </a:r>
            <a:r>
              <a:rPr lang="en-US" sz="2400" dirty="0">
                <a:highlight>
                  <a:srgbClr val="FFFF00"/>
                </a:highlight>
              </a:rPr>
              <a:t>called </a:t>
            </a:r>
            <a:r>
              <a:rPr lang="en-US" sz="2400" b="1" dirty="0">
                <a:highlight>
                  <a:srgbClr val="FFFF00"/>
                </a:highlight>
              </a:rPr>
              <a:t>structural balance</a:t>
            </a:r>
            <a:r>
              <a:rPr lang="en-US" sz="2400" b="1" dirty="0"/>
              <a:t>) </a:t>
            </a:r>
          </a:p>
          <a:p>
            <a:pPr algn="just"/>
            <a:endParaRPr lang="en-US" sz="2400" b="1" dirty="0"/>
          </a:p>
          <a:p>
            <a:pPr algn="just"/>
            <a:r>
              <a:rPr lang="en-US" sz="2400" dirty="0"/>
              <a:t>The </a:t>
            </a:r>
            <a:r>
              <a:rPr lang="en-US" sz="2400" b="1" dirty="0"/>
              <a:t>structural balance measures </a:t>
            </a:r>
            <a:r>
              <a:rPr lang="en-US" sz="2400" dirty="0"/>
              <a:t>what</a:t>
            </a:r>
            <a:r>
              <a:rPr lang="en-US" sz="2400" b="1" dirty="0"/>
              <a:t> the financial balance </a:t>
            </a:r>
            <a:r>
              <a:rPr lang="en-US" sz="2400" dirty="0"/>
              <a:t>would be </a:t>
            </a:r>
            <a:r>
              <a:rPr lang="en-US" sz="2400" b="1" dirty="0"/>
              <a:t>if output was at its potential level </a:t>
            </a:r>
            <a:r>
              <a:rPr lang="en-US" sz="2400" dirty="0"/>
              <a:t>(i.e. no output gap</a:t>
            </a:r>
            <a:r>
              <a:rPr lang="en-GB" sz="2400" dirty="0"/>
              <a:t>)</a:t>
            </a:r>
            <a:endParaRPr lang="en-US" sz="2400" dirty="0"/>
          </a:p>
          <a:p>
            <a:pPr algn="just"/>
            <a:endParaRPr lang="en-US" sz="2400" dirty="0"/>
          </a:p>
          <a:p>
            <a:pPr algn="just"/>
            <a:r>
              <a:rPr lang="en-US" sz="2400" dirty="0"/>
              <a:t>The </a:t>
            </a:r>
            <a:r>
              <a:rPr lang="en-US" sz="2400" b="1" dirty="0"/>
              <a:t>change in the structural balance </a:t>
            </a:r>
            <a:r>
              <a:rPr lang="en-US" sz="2400" dirty="0"/>
              <a:t>from one period to next </a:t>
            </a:r>
            <a:r>
              <a:rPr lang="en-US" sz="2400" b="1" dirty="0"/>
              <a:t>is generally regarded as </a:t>
            </a:r>
            <a:r>
              <a:rPr lang="en-US" sz="2400" dirty="0"/>
              <a:t>providing </a:t>
            </a:r>
            <a:r>
              <a:rPr lang="en-US" sz="2400" b="1" dirty="0"/>
              <a:t>a measure of the discretionary component of fiscal policy because</a:t>
            </a:r>
            <a:r>
              <a:rPr lang="en-US" sz="2400" dirty="0"/>
              <a:t> in contrast to changes resulting from the automatic stabilizers it </a:t>
            </a:r>
            <a:r>
              <a:rPr lang="en-US" sz="2400" b="1" dirty="0"/>
              <a:t>results from a government decision</a:t>
            </a:r>
          </a:p>
          <a:p>
            <a:pPr algn="just"/>
            <a:endParaRPr lang="en-US" sz="2400" b="1" dirty="0"/>
          </a:p>
          <a:p>
            <a:pPr algn="just"/>
            <a:r>
              <a:rPr lang="en-US" sz="2400" b="1" dirty="0"/>
              <a:t>So, when you debates about the deficit, you should question if they are talking about the structural balance. That is the one that measures the discretionary component.</a:t>
            </a:r>
            <a:r>
              <a:rPr lang="en-US" sz="2400" dirty="0"/>
              <a:t> However, the structural balance is difficult to calculate since it requires a calculation of potential output, a notoriously fragile notion.</a:t>
            </a:r>
            <a:endParaRPr lang="en-US" sz="2400" b="1" dirty="0"/>
          </a:p>
          <a:p>
            <a:pPr algn="just"/>
            <a:endParaRPr lang="pt-PT" sz="2400" dirty="0"/>
          </a:p>
          <a:p>
            <a:pPr algn="just"/>
            <a:endParaRPr lang="en-US" sz="2400" dirty="0"/>
          </a:p>
          <a:p>
            <a:pPr algn="just"/>
            <a:endParaRPr lang="en-US" sz="2400" dirty="0"/>
          </a:p>
          <a:p>
            <a:pPr algn="just"/>
            <a:endParaRPr lang="en-US" sz="2400" dirty="0"/>
          </a:p>
        </p:txBody>
      </p:sp>
    </p:spTree>
    <p:extLst>
      <p:ext uri="{BB962C8B-B14F-4D97-AF65-F5344CB8AC3E}">
        <p14:creationId xmlns:p14="http://schemas.microsoft.com/office/powerpoint/2010/main" val="37974085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89857" y="245856"/>
            <a:ext cx="10515600" cy="787814"/>
          </a:xfrm>
        </p:spPr>
        <p:txBody>
          <a:bodyPr>
            <a:noAutofit/>
          </a:bodyPr>
          <a:lstStyle/>
          <a:p>
            <a:pPr lvl="0"/>
            <a:r>
              <a:rPr lang="en-US" sz="3200" b="1" dirty="0">
                <a:latin typeface="+mn-lt"/>
              </a:rPr>
              <a:t>Measuring the fiscal balance (5)</a:t>
            </a:r>
          </a:p>
        </p:txBody>
      </p:sp>
      <p:sp>
        <p:nvSpPr>
          <p:cNvPr id="3" name="Marcador de Posição de Conteúdo 2"/>
          <p:cNvSpPr>
            <a:spLocks noGrp="1"/>
          </p:cNvSpPr>
          <p:nvPr>
            <p:ph idx="1"/>
          </p:nvPr>
        </p:nvSpPr>
        <p:spPr>
          <a:xfrm>
            <a:off x="283005" y="1209529"/>
            <a:ext cx="11419557" cy="4795424"/>
          </a:xfrm>
        </p:spPr>
        <p:txBody>
          <a:bodyPr>
            <a:noAutofit/>
          </a:bodyPr>
          <a:lstStyle/>
          <a:p>
            <a:pPr algn="just">
              <a:spcBef>
                <a:spcPts val="600"/>
              </a:spcBef>
              <a:spcAft>
                <a:spcPts val="600"/>
              </a:spcAft>
            </a:pPr>
            <a:r>
              <a:rPr lang="en-US" sz="2400" dirty="0"/>
              <a:t>The </a:t>
            </a:r>
            <a:r>
              <a:rPr lang="en-US" sz="2400" b="1" dirty="0"/>
              <a:t>evolution of the fiscal balance </a:t>
            </a:r>
            <a:r>
              <a:rPr lang="en-US" sz="2400" dirty="0"/>
              <a:t>thus decomposes into:</a:t>
            </a:r>
          </a:p>
          <a:p>
            <a:pPr marL="457200" indent="-457200" algn="just">
              <a:spcBef>
                <a:spcPts val="600"/>
              </a:spcBef>
              <a:spcAft>
                <a:spcPts val="600"/>
              </a:spcAft>
              <a:buAutoNum type="arabicParenR"/>
            </a:pPr>
            <a:r>
              <a:rPr lang="en-US" sz="2400" dirty="0"/>
              <a:t>a </a:t>
            </a:r>
            <a:r>
              <a:rPr lang="en-US" sz="2400" b="1" dirty="0"/>
              <a:t>cyclical component</a:t>
            </a:r>
            <a:r>
              <a:rPr lang="en-US" sz="2400" dirty="0"/>
              <a:t> independent of the government’s intervention, and </a:t>
            </a:r>
          </a:p>
          <a:p>
            <a:pPr marL="457200" indent="-457200" algn="just">
              <a:spcBef>
                <a:spcPts val="600"/>
              </a:spcBef>
              <a:spcAft>
                <a:spcPts val="600"/>
              </a:spcAft>
              <a:buAutoNum type="arabicParenR"/>
            </a:pPr>
            <a:r>
              <a:rPr lang="en-US" sz="2400" dirty="0"/>
              <a:t>a </a:t>
            </a:r>
            <a:r>
              <a:rPr lang="en-US" sz="2400" b="1" dirty="0"/>
              <a:t>discretionary component</a:t>
            </a:r>
            <a:r>
              <a:rPr lang="en-US" sz="2400" dirty="0"/>
              <a:t> </a:t>
            </a:r>
            <a:r>
              <a:rPr lang="en-US" sz="2400" b="1" dirty="0"/>
              <a:t>equal to the variation of the structural balance</a:t>
            </a:r>
            <a:endParaRPr lang="en-US" sz="2400" dirty="0"/>
          </a:p>
          <a:p>
            <a:pPr marL="0" indent="0" algn="just">
              <a:buNone/>
            </a:pPr>
            <a:endParaRPr lang="en-US" sz="2400" dirty="0"/>
          </a:p>
          <a:p>
            <a:pPr algn="just"/>
            <a:r>
              <a:rPr lang="en-US" sz="2400" dirty="0"/>
              <a:t>The discretionary component provides a measure of the fiscal stance or attitude, i.e. of the orientation of fiscal policy</a:t>
            </a:r>
          </a:p>
          <a:p>
            <a:pPr algn="just"/>
            <a:endParaRPr lang="en-US" sz="2400" dirty="0"/>
          </a:p>
          <a:p>
            <a:pPr algn="just"/>
            <a:endParaRPr lang="en-US" sz="2400" dirty="0"/>
          </a:p>
          <a:p>
            <a:pPr algn="just"/>
            <a:endParaRPr lang="en-US" sz="2400" dirty="0"/>
          </a:p>
        </p:txBody>
      </p:sp>
      <p:sp>
        <p:nvSpPr>
          <p:cNvPr id="5" name="Rectangle 4"/>
          <p:cNvSpPr/>
          <p:nvPr/>
        </p:nvSpPr>
        <p:spPr>
          <a:xfrm>
            <a:off x="400050" y="3978434"/>
            <a:ext cx="10695842" cy="1200329"/>
          </a:xfrm>
          <a:prstGeom prst="rect">
            <a:avLst/>
          </a:prstGeom>
          <a:ln>
            <a:solidFill>
              <a:schemeClr val="tx1"/>
            </a:solidFill>
          </a:ln>
        </p:spPr>
        <p:txBody>
          <a:bodyPr wrap="square">
            <a:spAutoFit/>
          </a:bodyPr>
          <a:lstStyle/>
          <a:p>
            <a:pPr lvl="1"/>
            <a:r>
              <a:rPr lang="en-US" sz="2400" dirty="0"/>
              <a:t>Financial balance (net lending) = </a:t>
            </a:r>
          </a:p>
          <a:p>
            <a:pPr lvl="1"/>
            <a:r>
              <a:rPr lang="en-US" sz="2400" dirty="0"/>
              <a:t>= cyclical balance + cyclically adjusted balance =</a:t>
            </a:r>
          </a:p>
          <a:p>
            <a:pPr lvl="1"/>
            <a:r>
              <a:rPr lang="en-US" sz="2400" dirty="0"/>
              <a:t>= cyclical balance + structural balance</a:t>
            </a:r>
          </a:p>
        </p:txBody>
      </p:sp>
      <p:cxnSp>
        <p:nvCxnSpPr>
          <p:cNvPr id="6" name="Straight Arrow Connector 5"/>
          <p:cNvCxnSpPr/>
          <p:nvPr/>
        </p:nvCxnSpPr>
        <p:spPr>
          <a:xfrm flipH="1">
            <a:off x="1407885" y="5103034"/>
            <a:ext cx="18959" cy="50317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4080054" y="5146473"/>
            <a:ext cx="549682" cy="50317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120920" y="5609904"/>
            <a:ext cx="4659522" cy="707886"/>
          </a:xfrm>
          <a:prstGeom prst="rect">
            <a:avLst/>
          </a:prstGeom>
        </p:spPr>
        <p:txBody>
          <a:bodyPr wrap="square">
            <a:spAutoFit/>
          </a:bodyPr>
          <a:lstStyle/>
          <a:p>
            <a:r>
              <a:rPr lang="en-US" sz="2000" dirty="0"/>
              <a:t>independent of government’s will= </a:t>
            </a:r>
            <a:r>
              <a:rPr lang="en-GB" sz="2000" dirty="0"/>
              <a:t>changes from the </a:t>
            </a:r>
            <a:r>
              <a:rPr lang="en-GB" sz="2000" b="1" dirty="0"/>
              <a:t>automatic stabilizers </a:t>
            </a:r>
          </a:p>
        </p:txBody>
      </p:sp>
      <p:sp>
        <p:nvSpPr>
          <p:cNvPr id="9" name="Rectangle 8"/>
          <p:cNvSpPr/>
          <p:nvPr/>
        </p:nvSpPr>
        <p:spPr>
          <a:xfrm>
            <a:off x="4618356" y="5378650"/>
            <a:ext cx="4774936" cy="707886"/>
          </a:xfrm>
          <a:prstGeom prst="rect">
            <a:avLst/>
          </a:prstGeom>
        </p:spPr>
        <p:txBody>
          <a:bodyPr wrap="square">
            <a:spAutoFit/>
          </a:bodyPr>
          <a:lstStyle/>
          <a:p>
            <a:r>
              <a:rPr lang="en-US" sz="2000" b="1" dirty="0"/>
              <a:t>discretionary component of fiscal policy </a:t>
            </a:r>
            <a:r>
              <a:rPr lang="en-US" sz="2000" dirty="0"/>
              <a:t>= variation of the structural balance </a:t>
            </a:r>
            <a:endParaRPr lang="en-GB" sz="2000" dirty="0"/>
          </a:p>
        </p:txBody>
      </p:sp>
    </p:spTree>
    <p:extLst>
      <p:ext uri="{BB962C8B-B14F-4D97-AF65-F5344CB8AC3E}">
        <p14:creationId xmlns:p14="http://schemas.microsoft.com/office/powerpoint/2010/main" val="10183728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86221" y="231342"/>
            <a:ext cx="10515600" cy="787814"/>
          </a:xfrm>
        </p:spPr>
        <p:txBody>
          <a:bodyPr>
            <a:noAutofit/>
          </a:bodyPr>
          <a:lstStyle/>
          <a:p>
            <a:pPr lvl="0"/>
            <a:r>
              <a:rPr lang="en-US" sz="3200" b="1" dirty="0">
                <a:latin typeface="+mn-lt"/>
              </a:rPr>
              <a:t>Measuring the fiscal balance (6)</a:t>
            </a:r>
          </a:p>
        </p:txBody>
      </p:sp>
      <p:sp>
        <p:nvSpPr>
          <p:cNvPr id="3" name="Marcador de Posição de Conteúdo 2"/>
          <p:cNvSpPr>
            <a:spLocks noGrp="1"/>
          </p:cNvSpPr>
          <p:nvPr>
            <p:ph idx="1"/>
          </p:nvPr>
        </p:nvSpPr>
        <p:spPr>
          <a:xfrm>
            <a:off x="386222" y="1305063"/>
            <a:ext cx="11268750" cy="1933437"/>
          </a:xfrm>
        </p:spPr>
        <p:txBody>
          <a:bodyPr>
            <a:noAutofit/>
          </a:bodyPr>
          <a:lstStyle/>
          <a:p>
            <a:pPr algn="just"/>
            <a:r>
              <a:rPr lang="pt-PT" sz="2400" dirty="0" err="1"/>
              <a:t>The</a:t>
            </a:r>
            <a:r>
              <a:rPr lang="pt-PT" sz="2400" dirty="0"/>
              <a:t> </a:t>
            </a:r>
            <a:r>
              <a:rPr lang="pt-PT" sz="2400" b="1" dirty="0" err="1">
                <a:highlight>
                  <a:srgbClr val="FFFF00"/>
                </a:highlight>
              </a:rPr>
              <a:t>structural</a:t>
            </a:r>
            <a:r>
              <a:rPr lang="pt-PT" sz="2400" b="1" dirty="0">
                <a:highlight>
                  <a:srgbClr val="FFFF00"/>
                </a:highlight>
              </a:rPr>
              <a:t> balance </a:t>
            </a:r>
            <a:r>
              <a:rPr lang="pt-PT" sz="2400" b="1" dirty="0" err="1">
                <a:highlight>
                  <a:srgbClr val="FFFF00"/>
                </a:highlight>
              </a:rPr>
              <a:t>is</a:t>
            </a:r>
            <a:r>
              <a:rPr lang="pt-PT" sz="2400" b="1" dirty="0">
                <a:highlight>
                  <a:srgbClr val="FFFF00"/>
                </a:highlight>
              </a:rPr>
              <a:t> </a:t>
            </a:r>
            <a:r>
              <a:rPr lang="pt-PT" sz="2400" b="1" dirty="0" err="1">
                <a:highlight>
                  <a:srgbClr val="FFFF00"/>
                </a:highlight>
              </a:rPr>
              <a:t>the</a:t>
            </a:r>
            <a:r>
              <a:rPr lang="pt-PT" sz="2400" b="1" dirty="0">
                <a:highlight>
                  <a:srgbClr val="FFFF00"/>
                </a:highlight>
              </a:rPr>
              <a:t> </a:t>
            </a:r>
            <a:r>
              <a:rPr lang="pt-PT" sz="2400" b="1" dirty="0" err="1">
                <a:highlight>
                  <a:srgbClr val="FFFF00"/>
                </a:highlight>
              </a:rPr>
              <a:t>main</a:t>
            </a:r>
            <a:r>
              <a:rPr lang="pt-PT" sz="2400" b="1" dirty="0">
                <a:highlight>
                  <a:srgbClr val="FFFF00"/>
                </a:highlight>
              </a:rPr>
              <a:t> </a:t>
            </a:r>
            <a:r>
              <a:rPr lang="pt-PT" sz="2400" b="1" dirty="0" err="1">
                <a:highlight>
                  <a:srgbClr val="FFFF00"/>
                </a:highlight>
              </a:rPr>
              <a:t>indicator</a:t>
            </a:r>
            <a:r>
              <a:rPr lang="pt-PT" sz="2400" b="1" dirty="0">
                <a:highlight>
                  <a:srgbClr val="FFFF00"/>
                </a:highlight>
              </a:rPr>
              <a:t> </a:t>
            </a:r>
            <a:r>
              <a:rPr lang="pt-PT" sz="2400" b="1" dirty="0" err="1">
                <a:highlight>
                  <a:srgbClr val="FFFF00"/>
                </a:highlight>
              </a:rPr>
              <a:t>used</a:t>
            </a:r>
            <a:r>
              <a:rPr lang="pt-PT" sz="2400" b="1" dirty="0">
                <a:highlight>
                  <a:srgbClr val="FFFF00"/>
                </a:highlight>
              </a:rPr>
              <a:t> </a:t>
            </a:r>
            <a:r>
              <a:rPr lang="pt-PT" sz="2400" b="1" dirty="0" err="1">
                <a:highlight>
                  <a:srgbClr val="FFFF00"/>
                </a:highlight>
              </a:rPr>
              <a:t>by</a:t>
            </a:r>
            <a:r>
              <a:rPr lang="pt-PT" sz="2400" b="1" dirty="0">
                <a:highlight>
                  <a:srgbClr val="FFFF00"/>
                </a:highlight>
              </a:rPr>
              <a:t> </a:t>
            </a:r>
            <a:r>
              <a:rPr lang="pt-PT" sz="2400" b="1" dirty="0" err="1">
                <a:highlight>
                  <a:srgbClr val="FFFF00"/>
                </a:highlight>
              </a:rPr>
              <a:t>economists</a:t>
            </a:r>
            <a:r>
              <a:rPr lang="pt-PT" sz="2400" b="1" dirty="0">
                <a:highlight>
                  <a:srgbClr val="FFFF00"/>
                </a:highlight>
              </a:rPr>
              <a:t> to </a:t>
            </a:r>
            <a:r>
              <a:rPr lang="pt-PT" sz="2400" b="1" dirty="0" err="1">
                <a:highlight>
                  <a:srgbClr val="FFFF00"/>
                </a:highlight>
              </a:rPr>
              <a:t>analyse</a:t>
            </a:r>
            <a:r>
              <a:rPr lang="pt-PT" sz="2400" b="1" dirty="0">
                <a:highlight>
                  <a:srgbClr val="FFFF00"/>
                </a:highlight>
              </a:rPr>
              <a:t> </a:t>
            </a:r>
            <a:r>
              <a:rPr lang="pt-PT" sz="2400" b="1" dirty="0" err="1">
                <a:highlight>
                  <a:srgbClr val="FFFF00"/>
                </a:highlight>
              </a:rPr>
              <a:t>government’s</a:t>
            </a:r>
            <a:r>
              <a:rPr lang="pt-PT" sz="2400" b="1" dirty="0">
                <a:highlight>
                  <a:srgbClr val="FFFF00"/>
                </a:highlight>
              </a:rPr>
              <a:t> </a:t>
            </a:r>
            <a:r>
              <a:rPr lang="en-US" sz="2400" b="1" dirty="0">
                <a:highlight>
                  <a:srgbClr val="FFFF00"/>
                </a:highlight>
              </a:rPr>
              <a:t>fiscal policy</a:t>
            </a:r>
          </a:p>
          <a:p>
            <a:pPr algn="just"/>
            <a:endParaRPr lang="pt-PT" sz="2400" dirty="0"/>
          </a:p>
          <a:p>
            <a:r>
              <a:rPr lang="en-US" sz="2400" dirty="0"/>
              <a:t>We can also combine the </a:t>
            </a:r>
            <a:r>
              <a:rPr lang="en-US" sz="2400" b="1" dirty="0"/>
              <a:t>two decompositions</a:t>
            </a:r>
            <a:r>
              <a:rPr lang="en-US" sz="2400" dirty="0"/>
              <a:t> of the deficit (financial/primary, financial/structural) to calculate a </a:t>
            </a:r>
            <a:r>
              <a:rPr lang="en-US" sz="2400" b="1" dirty="0"/>
              <a:t>structural primary balance</a:t>
            </a:r>
            <a:r>
              <a:rPr lang="en-US" sz="2400" dirty="0"/>
              <a:t>:</a:t>
            </a:r>
          </a:p>
          <a:p>
            <a:endParaRPr lang="en-US" sz="2400" dirty="0"/>
          </a:p>
          <a:p>
            <a:endParaRPr lang="en-US" sz="2400" dirty="0"/>
          </a:p>
          <a:p>
            <a:endParaRPr lang="en-US" sz="2400" dirty="0"/>
          </a:p>
          <a:p>
            <a:pPr marL="0" indent="0">
              <a:buNone/>
            </a:pPr>
            <a:endParaRPr lang="en-US" sz="2400" dirty="0"/>
          </a:p>
          <a:p>
            <a:endParaRPr lang="pt-PT" sz="2400" dirty="0"/>
          </a:p>
          <a:p>
            <a:pPr marL="0" indent="0" algn="just">
              <a:buNone/>
            </a:pPr>
            <a:endParaRPr lang="en-US" sz="2400" dirty="0"/>
          </a:p>
          <a:p>
            <a:pPr algn="just"/>
            <a:endParaRPr lang="en-US" sz="2400" dirty="0"/>
          </a:p>
        </p:txBody>
      </p:sp>
      <p:sp>
        <p:nvSpPr>
          <p:cNvPr id="5" name="Rectangle 4"/>
          <p:cNvSpPr/>
          <p:nvPr/>
        </p:nvSpPr>
        <p:spPr>
          <a:xfrm>
            <a:off x="533399" y="3815060"/>
            <a:ext cx="11382375" cy="830997"/>
          </a:xfrm>
          <a:prstGeom prst="rect">
            <a:avLst/>
          </a:prstGeom>
          <a:ln>
            <a:solidFill>
              <a:schemeClr val="tx1"/>
            </a:solidFill>
          </a:ln>
        </p:spPr>
        <p:txBody>
          <a:bodyPr wrap="square">
            <a:spAutoFit/>
          </a:bodyPr>
          <a:lstStyle/>
          <a:p>
            <a:r>
              <a:rPr lang="en-US" sz="2400" dirty="0"/>
              <a:t>Financial balance (net lending) = </a:t>
            </a:r>
          </a:p>
          <a:p>
            <a:r>
              <a:rPr lang="en-US" sz="2400" dirty="0"/>
              <a:t>= cyclical primary balance + structural primary balance + interest payments on public debt</a:t>
            </a:r>
          </a:p>
        </p:txBody>
      </p:sp>
    </p:spTree>
    <p:extLst>
      <p:ext uri="{BB962C8B-B14F-4D97-AF65-F5344CB8AC3E}">
        <p14:creationId xmlns:p14="http://schemas.microsoft.com/office/powerpoint/2010/main" val="25195011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18476" y="245856"/>
            <a:ext cx="10515600" cy="787814"/>
          </a:xfrm>
        </p:spPr>
        <p:txBody>
          <a:bodyPr>
            <a:noAutofit/>
          </a:bodyPr>
          <a:lstStyle/>
          <a:p>
            <a:pPr lvl="0"/>
            <a:r>
              <a:rPr lang="en-US" sz="3200" b="1" dirty="0">
                <a:latin typeface="+mn-lt"/>
              </a:rPr>
              <a:t>Measuring the fiscal balance</a:t>
            </a:r>
          </a:p>
        </p:txBody>
      </p:sp>
      <p:sp>
        <p:nvSpPr>
          <p:cNvPr id="3" name="Marcador de Posição de Conteúdo 2"/>
          <p:cNvSpPr>
            <a:spLocks noGrp="1"/>
          </p:cNvSpPr>
          <p:nvPr>
            <p:ph idx="1"/>
          </p:nvPr>
        </p:nvSpPr>
        <p:spPr>
          <a:xfrm>
            <a:off x="283005" y="1209529"/>
            <a:ext cx="11208541" cy="3105296"/>
          </a:xfrm>
        </p:spPr>
        <p:txBody>
          <a:bodyPr>
            <a:noAutofit/>
          </a:bodyPr>
          <a:lstStyle/>
          <a:p>
            <a:pPr algn="just"/>
            <a:r>
              <a:rPr lang="en-US" sz="2400" dirty="0"/>
              <a:t>The primary and structural balances include a number of </a:t>
            </a:r>
            <a:r>
              <a:rPr lang="en-US" sz="2400" b="1" dirty="0"/>
              <a:t>non-recurrent, one-off fiscal operations</a:t>
            </a:r>
            <a:r>
              <a:rPr lang="en-US" sz="2400" dirty="0"/>
              <a:t> such as privatizations (or bank bailouts). These one-off operations undermine the accuracy of structural balances as indicators of the fiscal stance</a:t>
            </a:r>
          </a:p>
          <a:p>
            <a:pPr algn="just"/>
            <a:endParaRPr lang="en-US" sz="2400" dirty="0"/>
          </a:p>
          <a:p>
            <a:pPr algn="just"/>
            <a:r>
              <a:rPr lang="en-US" sz="2400" dirty="0"/>
              <a:t>Thus, to have a more accurate measure of the fiscal balance, the </a:t>
            </a:r>
            <a:r>
              <a:rPr lang="en-US" sz="2400" dirty="0">
                <a:highlight>
                  <a:srgbClr val="FFFF00"/>
                </a:highlight>
              </a:rPr>
              <a:t>OECD introduced in 2008 a new indicator - the “</a:t>
            </a:r>
            <a:r>
              <a:rPr lang="en-US" sz="2400" b="1" dirty="0">
                <a:highlight>
                  <a:srgbClr val="FFFF00"/>
                </a:highlight>
              </a:rPr>
              <a:t>underlying fiscal balance</a:t>
            </a:r>
            <a:r>
              <a:rPr lang="en-US" sz="2400" dirty="0">
                <a:highlight>
                  <a:srgbClr val="FFFF00"/>
                </a:highlight>
              </a:rPr>
              <a:t>”</a:t>
            </a:r>
            <a:r>
              <a:rPr lang="en-US" sz="2400" b="1" dirty="0">
                <a:highlight>
                  <a:srgbClr val="FFFF00"/>
                </a:highlight>
              </a:rPr>
              <a:t> </a:t>
            </a:r>
            <a:r>
              <a:rPr lang="en-US" sz="2400" dirty="0">
                <a:highlight>
                  <a:srgbClr val="FFFF00"/>
                </a:highlight>
              </a:rPr>
              <a:t>- which </a:t>
            </a:r>
            <a:r>
              <a:rPr lang="en-US" sz="2400" b="1" dirty="0">
                <a:highlight>
                  <a:srgbClr val="FFFF00"/>
                </a:highlight>
              </a:rPr>
              <a:t>measures the cyclically adjusted fiscal deficits adjusted for one-off operations</a:t>
            </a:r>
            <a:r>
              <a:rPr lang="en-US" sz="2400" dirty="0"/>
              <a:t>. In the same spirit, the OECD also publishes underlying primary fiscal balances </a:t>
            </a:r>
          </a:p>
          <a:p>
            <a:pPr marL="0" indent="0" algn="just">
              <a:buNone/>
            </a:pPr>
            <a:endParaRPr lang="en-US" sz="2400" dirty="0"/>
          </a:p>
          <a:p>
            <a:pPr algn="just"/>
            <a:endParaRPr lang="en-US" sz="2400" dirty="0"/>
          </a:p>
        </p:txBody>
      </p:sp>
      <p:sp>
        <p:nvSpPr>
          <p:cNvPr id="4" name="Rectangle 3"/>
          <p:cNvSpPr/>
          <p:nvPr/>
        </p:nvSpPr>
        <p:spPr>
          <a:xfrm>
            <a:off x="283005" y="4709553"/>
            <a:ext cx="11382375" cy="1200329"/>
          </a:xfrm>
          <a:prstGeom prst="rect">
            <a:avLst/>
          </a:prstGeom>
          <a:ln>
            <a:solidFill>
              <a:schemeClr val="tx1"/>
            </a:solidFill>
          </a:ln>
        </p:spPr>
        <p:txBody>
          <a:bodyPr wrap="square">
            <a:spAutoFit/>
          </a:bodyPr>
          <a:lstStyle/>
          <a:p>
            <a:pPr algn="just"/>
            <a:r>
              <a:rPr lang="en-US" sz="2400" dirty="0"/>
              <a:t>Fiscal balance (net lending) = </a:t>
            </a:r>
          </a:p>
          <a:p>
            <a:pPr algn="just"/>
            <a:r>
              <a:rPr lang="en-US" sz="2400" dirty="0"/>
              <a:t>= cyclical primary balance + one-off operations + underlying primary balance + interest payments on the debt</a:t>
            </a:r>
          </a:p>
        </p:txBody>
      </p:sp>
    </p:spTree>
    <p:extLst>
      <p:ext uri="{BB962C8B-B14F-4D97-AF65-F5344CB8AC3E}">
        <p14:creationId xmlns:p14="http://schemas.microsoft.com/office/powerpoint/2010/main" val="15997632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0500" y="6424262"/>
            <a:ext cx="2902077" cy="307777"/>
          </a:xfrm>
          <a:prstGeom prst="rect">
            <a:avLst/>
          </a:prstGeom>
        </p:spPr>
        <p:txBody>
          <a:bodyPr wrap="none">
            <a:spAutoFit/>
          </a:bodyPr>
          <a:lstStyle/>
          <a:p>
            <a:r>
              <a:rPr lang="en-GB" sz="1400" dirty="0"/>
              <a:t>Source: IMF report for Portugal, 2019</a:t>
            </a:r>
          </a:p>
        </p:txBody>
      </p:sp>
      <p:pic>
        <p:nvPicPr>
          <p:cNvPr id="5" name="Picture 4"/>
          <p:cNvPicPr>
            <a:picLocks noChangeAspect="1"/>
          </p:cNvPicPr>
          <p:nvPr/>
        </p:nvPicPr>
        <p:blipFill>
          <a:blip r:embed="rId2"/>
          <a:stretch>
            <a:fillRect/>
          </a:stretch>
        </p:blipFill>
        <p:spPr>
          <a:xfrm>
            <a:off x="246379" y="905179"/>
            <a:ext cx="11833079" cy="4282354"/>
          </a:xfrm>
          <a:prstGeom prst="rect">
            <a:avLst/>
          </a:prstGeom>
        </p:spPr>
      </p:pic>
    </p:spTree>
    <p:extLst>
      <p:ext uri="{BB962C8B-B14F-4D97-AF65-F5344CB8AC3E}">
        <p14:creationId xmlns:p14="http://schemas.microsoft.com/office/powerpoint/2010/main" val="22293702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27184" y="3314700"/>
            <a:ext cx="10515600" cy="2075313"/>
          </a:xfrm>
        </p:spPr>
        <p:txBody>
          <a:bodyPr>
            <a:noAutofit/>
          </a:bodyPr>
          <a:lstStyle/>
          <a:p>
            <a:r>
              <a:rPr lang="pt-PT" sz="3200" b="1" dirty="0">
                <a:latin typeface="+mn-lt"/>
              </a:rPr>
              <a:t>Next class </a:t>
            </a:r>
            <a:br>
              <a:rPr lang="pt-PT" sz="3200" b="1" dirty="0">
                <a:latin typeface="+mn-lt"/>
              </a:rPr>
            </a:br>
            <a:br>
              <a:rPr lang="pt-PT" sz="3200" b="1" dirty="0">
                <a:latin typeface="+mn-lt"/>
              </a:rPr>
            </a:br>
            <a:r>
              <a:rPr lang="pt-PT" sz="2400" dirty="0">
                <a:latin typeface="+mn-lt"/>
              </a:rPr>
              <a:t>- public debt dynamics &amp; public debt sustainability calculus and indicators</a:t>
            </a:r>
            <a:br>
              <a:rPr lang="pt-PT" sz="2400" dirty="0">
                <a:latin typeface="+mn-lt"/>
              </a:rPr>
            </a:br>
            <a:r>
              <a:rPr lang="pt-PT" sz="2400" dirty="0">
                <a:latin typeface="+mn-lt"/>
              </a:rPr>
              <a:t>- some main theories underlying demand and supply side effects of fiscal policies</a:t>
            </a:r>
          </a:p>
        </p:txBody>
      </p:sp>
      <p:sp>
        <p:nvSpPr>
          <p:cNvPr id="3" name="Título 1">
            <a:extLst>
              <a:ext uri="{FF2B5EF4-FFF2-40B4-BE49-F238E27FC236}">
                <a16:creationId xmlns:a16="http://schemas.microsoft.com/office/drawing/2014/main" id="{B52FF51C-4B8E-4685-A000-37F219D60599}"/>
              </a:ext>
            </a:extLst>
          </p:cNvPr>
          <p:cNvSpPr txBox="1">
            <a:spLocks/>
          </p:cNvSpPr>
          <p:nvPr/>
        </p:nvSpPr>
        <p:spPr>
          <a:xfrm>
            <a:off x="627184" y="817685"/>
            <a:ext cx="10515600" cy="20753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PT" sz="3200" b="1" dirty="0">
                <a:latin typeface="+mn-lt"/>
              </a:rPr>
              <a:t>Today</a:t>
            </a:r>
            <a:br>
              <a:rPr lang="pt-PT" sz="3200" b="1" dirty="0">
                <a:latin typeface="+mn-lt"/>
              </a:rPr>
            </a:br>
            <a:endParaRPr lang="pt-PT" sz="3200" b="1" dirty="0">
              <a:latin typeface="+mn-lt"/>
            </a:endParaRPr>
          </a:p>
          <a:p>
            <a:r>
              <a:rPr lang="pt-PT" sz="2400" dirty="0">
                <a:latin typeface="+mn-lt"/>
              </a:rPr>
              <a:t>- Fiscal policy and economic functions of government</a:t>
            </a:r>
            <a:br>
              <a:rPr lang="pt-PT" sz="2400" dirty="0">
                <a:latin typeface="+mn-lt"/>
              </a:rPr>
            </a:br>
            <a:r>
              <a:rPr lang="pt-PT" sz="2400" dirty="0">
                <a:latin typeface="+mn-lt"/>
              </a:rPr>
              <a:t>- Fiscal balance and its main components</a:t>
            </a:r>
          </a:p>
        </p:txBody>
      </p:sp>
    </p:spTree>
    <p:extLst>
      <p:ext uri="{BB962C8B-B14F-4D97-AF65-F5344CB8AC3E}">
        <p14:creationId xmlns:p14="http://schemas.microsoft.com/office/powerpoint/2010/main" val="332752885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1"/>
          <p:cNvSpPr>
            <a:spLocks noGrp="1"/>
          </p:cNvSpPr>
          <p:nvPr>
            <p:ph type="title"/>
          </p:nvPr>
        </p:nvSpPr>
        <p:spPr>
          <a:xfrm>
            <a:off x="190589" y="162235"/>
            <a:ext cx="10515600" cy="787814"/>
          </a:xfrm>
        </p:spPr>
        <p:txBody>
          <a:bodyPr>
            <a:noAutofit/>
          </a:bodyPr>
          <a:lstStyle/>
          <a:p>
            <a:r>
              <a:rPr lang="pt-PT" sz="3200" b="1" dirty="0" err="1">
                <a:latin typeface="+mn-lt"/>
              </a:rPr>
              <a:t>Example</a:t>
            </a:r>
            <a:r>
              <a:rPr lang="pt-PT" sz="3200" b="1" dirty="0">
                <a:latin typeface="+mn-lt"/>
              </a:rPr>
              <a:t> </a:t>
            </a:r>
            <a:r>
              <a:rPr lang="pt-PT" sz="3200" b="1" dirty="0" err="1">
                <a:latin typeface="+mn-lt"/>
              </a:rPr>
              <a:t>of</a:t>
            </a:r>
            <a:r>
              <a:rPr lang="pt-PT" sz="3200" b="1" dirty="0">
                <a:latin typeface="+mn-lt"/>
              </a:rPr>
              <a:t> fiscal </a:t>
            </a:r>
            <a:r>
              <a:rPr lang="pt-PT" sz="3200" b="1" dirty="0" err="1">
                <a:latin typeface="+mn-lt"/>
              </a:rPr>
              <a:t>indicators</a:t>
            </a:r>
            <a:r>
              <a:rPr lang="pt-PT" sz="3200" b="1" dirty="0">
                <a:latin typeface="+mn-lt"/>
              </a:rPr>
              <a:t> for Portugal in 2018</a:t>
            </a:r>
          </a:p>
        </p:txBody>
      </p:sp>
      <p:pic>
        <p:nvPicPr>
          <p:cNvPr id="2" name="Picture 1"/>
          <p:cNvPicPr>
            <a:picLocks noChangeAspect="1"/>
          </p:cNvPicPr>
          <p:nvPr/>
        </p:nvPicPr>
        <p:blipFill>
          <a:blip r:embed="rId2"/>
          <a:stretch>
            <a:fillRect/>
          </a:stretch>
        </p:blipFill>
        <p:spPr>
          <a:xfrm>
            <a:off x="980090" y="1142631"/>
            <a:ext cx="10160101" cy="4895467"/>
          </a:xfrm>
          <a:prstGeom prst="rect">
            <a:avLst/>
          </a:prstGeom>
        </p:spPr>
      </p:pic>
    </p:spTree>
    <p:extLst>
      <p:ext uri="{BB962C8B-B14F-4D97-AF65-F5344CB8AC3E}">
        <p14:creationId xmlns:p14="http://schemas.microsoft.com/office/powerpoint/2010/main" val="130762532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a:extLst>
              <a:ext uri="{FF2B5EF4-FFF2-40B4-BE49-F238E27FC236}">
                <a16:creationId xmlns:a16="http://schemas.microsoft.com/office/drawing/2014/main" id="{F69CE8CE-33AD-4EBA-A79D-7191AF28C7B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9953"/>
          <a:stretch/>
        </p:blipFill>
        <p:spPr bwMode="auto">
          <a:xfrm>
            <a:off x="5029200" y="739102"/>
            <a:ext cx="6932437" cy="5020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A0C03D15-A1CF-4914-ACB9-22F21D7E996B}"/>
              </a:ext>
            </a:extLst>
          </p:cNvPr>
          <p:cNvSpPr txBox="1"/>
          <p:nvPr/>
        </p:nvSpPr>
        <p:spPr>
          <a:xfrm>
            <a:off x="230363" y="1098729"/>
            <a:ext cx="5012197" cy="4522035"/>
          </a:xfrm>
          <a:prstGeom prst="rect">
            <a:avLst/>
          </a:prstGeom>
          <a:noFill/>
        </p:spPr>
        <p:txBody>
          <a:bodyPr wrap="square">
            <a:spAutoFit/>
          </a:bodyPr>
          <a:lstStyle/>
          <a:p>
            <a:pPr marL="285750" indent="-285750">
              <a:spcBef>
                <a:spcPts val="600"/>
              </a:spcBef>
              <a:spcAft>
                <a:spcPts val="600"/>
              </a:spcAft>
              <a:buFont typeface="Arial" panose="020B0604020202020204" pitchFamily="34" charset="0"/>
              <a:buChar char="•"/>
            </a:pPr>
            <a:r>
              <a:rPr lang="en-US" sz="2000" dirty="0"/>
              <a:t>The fiscal balance shows the government’s net lending capacity (surplus) or net borrowing requirements (deficit).</a:t>
            </a:r>
          </a:p>
          <a:p>
            <a:pPr marL="285750" indent="-285750">
              <a:spcBef>
                <a:spcPts val="600"/>
              </a:spcBef>
              <a:spcAft>
                <a:spcPts val="600"/>
              </a:spcAft>
              <a:buFont typeface="Arial" panose="020B0604020202020204" pitchFamily="34" charset="0"/>
              <a:buChar char="•"/>
            </a:pPr>
            <a:endParaRPr lang="en-US" sz="2000" dirty="0"/>
          </a:p>
          <a:p>
            <a:pPr marL="285750" indent="-285750">
              <a:spcBef>
                <a:spcPts val="600"/>
              </a:spcBef>
              <a:spcAft>
                <a:spcPts val="600"/>
              </a:spcAft>
              <a:buFont typeface="Arial" panose="020B0604020202020204" pitchFamily="34" charset="0"/>
              <a:buChar char="•"/>
            </a:pPr>
            <a:r>
              <a:rPr lang="en-US" sz="2000" dirty="0"/>
              <a:t>It can be broken down into various components: </a:t>
            </a:r>
          </a:p>
          <a:p>
            <a:pPr marL="742950" lvl="1" indent="-285750">
              <a:spcBef>
                <a:spcPts val="600"/>
              </a:spcBef>
              <a:spcAft>
                <a:spcPts val="600"/>
              </a:spcAft>
              <a:buFont typeface="Arial" panose="020B0604020202020204" pitchFamily="34" charset="0"/>
              <a:buChar char="•"/>
            </a:pPr>
            <a:r>
              <a:rPr lang="en-US" sz="2000" dirty="0"/>
              <a:t>total / primary</a:t>
            </a:r>
          </a:p>
          <a:p>
            <a:pPr marL="742950" lvl="1" indent="-285750">
              <a:spcBef>
                <a:spcPts val="600"/>
              </a:spcBef>
              <a:spcAft>
                <a:spcPts val="600"/>
              </a:spcAft>
              <a:buFont typeface="Arial" panose="020B0604020202020204" pitchFamily="34" charset="0"/>
              <a:buChar char="•"/>
            </a:pPr>
            <a:r>
              <a:rPr lang="en-US" sz="2000" dirty="0"/>
              <a:t>cyclical / structural </a:t>
            </a:r>
          </a:p>
          <a:p>
            <a:pPr marL="742950" lvl="1" indent="-285750">
              <a:spcBef>
                <a:spcPts val="600"/>
              </a:spcBef>
              <a:spcAft>
                <a:spcPts val="600"/>
              </a:spcAft>
              <a:buFont typeface="Arial" panose="020B0604020202020204" pitchFamily="34" charset="0"/>
              <a:buChar char="•"/>
            </a:pPr>
            <a:r>
              <a:rPr lang="en-US" sz="2000" dirty="0"/>
              <a:t>one-off operations</a:t>
            </a:r>
          </a:p>
          <a:p>
            <a:pPr marL="742950" lvl="1" indent="-285750">
              <a:spcBef>
                <a:spcPts val="600"/>
              </a:spcBef>
              <a:spcAft>
                <a:spcPts val="600"/>
              </a:spcAft>
              <a:buFont typeface="Arial" panose="020B0604020202020204" pitchFamily="34" charset="0"/>
              <a:buChar char="•"/>
            </a:pPr>
            <a:endParaRPr lang="en-US" sz="2000" dirty="0"/>
          </a:p>
          <a:p>
            <a:pPr marL="285750" indent="-285750">
              <a:spcBef>
                <a:spcPts val="600"/>
              </a:spcBef>
              <a:spcAft>
                <a:spcPts val="600"/>
              </a:spcAft>
              <a:buFont typeface="Arial" panose="020B0604020202020204" pitchFamily="34" charset="0"/>
              <a:buChar char="•"/>
            </a:pPr>
            <a:r>
              <a:rPr lang="en-US" sz="2000" dirty="0"/>
              <a:t>Budget deficit and public debt.</a:t>
            </a:r>
          </a:p>
        </p:txBody>
      </p:sp>
      <p:sp>
        <p:nvSpPr>
          <p:cNvPr id="2" name="Título 1">
            <a:extLst>
              <a:ext uri="{FF2B5EF4-FFF2-40B4-BE49-F238E27FC236}">
                <a16:creationId xmlns:a16="http://schemas.microsoft.com/office/drawing/2014/main" id="{352B4328-8D7F-7802-3183-7AB358E7F980}"/>
              </a:ext>
            </a:extLst>
          </p:cNvPr>
          <p:cNvSpPr txBox="1">
            <a:spLocks/>
          </p:cNvSpPr>
          <p:nvPr/>
        </p:nvSpPr>
        <p:spPr>
          <a:xfrm>
            <a:off x="418476" y="245856"/>
            <a:ext cx="10515600" cy="78781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latin typeface="+mn-lt"/>
              </a:rPr>
              <a:t>Recap: Measuring the fiscal balance</a:t>
            </a:r>
          </a:p>
        </p:txBody>
      </p:sp>
    </p:spTree>
    <p:extLst>
      <p:ext uri="{BB962C8B-B14F-4D97-AF65-F5344CB8AC3E}">
        <p14:creationId xmlns:p14="http://schemas.microsoft.com/office/powerpoint/2010/main" val="157225300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60844" y="430732"/>
            <a:ext cx="11121556" cy="722565"/>
          </a:xfrm>
        </p:spPr>
        <p:txBody>
          <a:bodyPr>
            <a:noAutofit/>
          </a:bodyPr>
          <a:lstStyle/>
          <a:p>
            <a:r>
              <a:rPr lang="pt-PT" sz="2800" b="1" dirty="0">
                <a:latin typeface="+mn-lt"/>
              </a:rPr>
              <a:t>One important note on the measurement of public finances and the fiscal balance:</a:t>
            </a:r>
          </a:p>
        </p:txBody>
      </p:sp>
      <p:sp>
        <p:nvSpPr>
          <p:cNvPr id="3" name="Título 1">
            <a:extLst>
              <a:ext uri="{FF2B5EF4-FFF2-40B4-BE49-F238E27FC236}">
                <a16:creationId xmlns:a16="http://schemas.microsoft.com/office/drawing/2014/main" id="{ED048359-86DB-4C9F-9129-865AC4BD5A79}"/>
              </a:ext>
            </a:extLst>
          </p:cNvPr>
          <p:cNvSpPr txBox="1">
            <a:spLocks/>
          </p:cNvSpPr>
          <p:nvPr/>
        </p:nvSpPr>
        <p:spPr>
          <a:xfrm>
            <a:off x="460844" y="1572388"/>
            <a:ext cx="11121556" cy="391401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42900" indent="-342900" algn="just">
              <a:lnSpc>
                <a:spcPct val="110000"/>
              </a:lnSpc>
              <a:spcBef>
                <a:spcPts val="600"/>
              </a:spcBef>
              <a:spcAft>
                <a:spcPts val="1200"/>
              </a:spcAft>
              <a:buFont typeface="Arial" panose="020B0604020202020204" pitchFamily="34" charset="0"/>
              <a:buChar char="•"/>
            </a:pPr>
            <a:r>
              <a:rPr lang="en-US" sz="1800" dirty="0">
                <a:latin typeface="+mn-lt"/>
              </a:rPr>
              <a:t>Public accounts system vs. National accounts system: whereas the public accounting system is oriented towards cash management, the national accounts system is designed for macroeconomic analysis and assessment.</a:t>
            </a:r>
          </a:p>
          <a:p>
            <a:pPr marL="342900" indent="-342900" algn="just">
              <a:lnSpc>
                <a:spcPct val="110000"/>
              </a:lnSpc>
              <a:spcBef>
                <a:spcPts val="600"/>
              </a:spcBef>
              <a:spcAft>
                <a:spcPts val="1200"/>
              </a:spcAft>
              <a:buFont typeface="Arial" panose="020B0604020202020204" pitchFamily="34" charset="0"/>
              <a:buChar char="•"/>
            </a:pPr>
            <a:r>
              <a:rPr lang="en-US" sz="1800" dirty="0">
                <a:latin typeface="+mn-lt"/>
              </a:rPr>
              <a:t>Compliance with the fiscal discipline criteria laid down in the Maastricht Treaty (i.e., budget deficit below the 3% of GDP) is assessed according to national accounts. These figures are published by Statistics Portugal (INE) on an annual and quarterly basis, whereas public accounting figures are monitored by the Directorate-General for Budget (DGO) on a timelier basis.</a:t>
            </a:r>
          </a:p>
          <a:p>
            <a:pPr marL="342900" indent="-342900" algn="just">
              <a:lnSpc>
                <a:spcPct val="110000"/>
              </a:lnSpc>
              <a:spcBef>
                <a:spcPts val="600"/>
              </a:spcBef>
              <a:spcAft>
                <a:spcPts val="1200"/>
              </a:spcAft>
              <a:buFont typeface="Arial" panose="020B0604020202020204" pitchFamily="34" charset="0"/>
              <a:buChar char="•"/>
            </a:pPr>
            <a:r>
              <a:rPr lang="en-US" sz="1800" dirty="0">
                <a:latin typeface="+mn-lt"/>
              </a:rPr>
              <a:t>Both accounting systems provide consolidated budget aggregates for the general government sector, but they lead to results that can be considerably different. </a:t>
            </a:r>
          </a:p>
          <a:p>
            <a:pPr marL="342900" indent="-342900" algn="just">
              <a:lnSpc>
                <a:spcPct val="110000"/>
              </a:lnSpc>
              <a:spcBef>
                <a:spcPts val="600"/>
              </a:spcBef>
              <a:spcAft>
                <a:spcPts val="1200"/>
              </a:spcAft>
              <a:buFont typeface="Arial" panose="020B0604020202020204" pitchFamily="34" charset="0"/>
              <a:buChar char="•"/>
            </a:pPr>
            <a:r>
              <a:rPr lang="en-US" sz="1800" dirty="0">
                <a:latin typeface="+mn-lt"/>
              </a:rPr>
              <a:t>To obtain the national accounts balance from the public accounts finance, several adjustments and reconciliations are needed: e.g., sector delimitation; accrual accounting; etc.</a:t>
            </a:r>
          </a:p>
        </p:txBody>
      </p:sp>
    </p:spTree>
    <p:extLst>
      <p:ext uri="{BB962C8B-B14F-4D97-AF65-F5344CB8AC3E}">
        <p14:creationId xmlns:p14="http://schemas.microsoft.com/office/powerpoint/2010/main" val="292344408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C291014-9AE0-4C12-80C1-C18E1071B4A3}"/>
              </a:ext>
            </a:extLst>
          </p:cNvPr>
          <p:cNvPicPr>
            <a:picLocks noChangeAspect="1"/>
          </p:cNvPicPr>
          <p:nvPr/>
        </p:nvPicPr>
        <p:blipFill>
          <a:blip r:embed="rId2"/>
          <a:stretch>
            <a:fillRect/>
          </a:stretch>
        </p:blipFill>
        <p:spPr>
          <a:xfrm>
            <a:off x="6204027" y="508001"/>
            <a:ext cx="5864885" cy="3847958"/>
          </a:xfrm>
          <a:prstGeom prst="rect">
            <a:avLst/>
          </a:prstGeom>
        </p:spPr>
      </p:pic>
      <p:pic>
        <p:nvPicPr>
          <p:cNvPr id="9" name="Picture 8">
            <a:extLst>
              <a:ext uri="{FF2B5EF4-FFF2-40B4-BE49-F238E27FC236}">
                <a16:creationId xmlns:a16="http://schemas.microsoft.com/office/drawing/2014/main" id="{DA7F6DB5-E436-4D6C-AB9E-8A362BD1DD67}"/>
              </a:ext>
            </a:extLst>
          </p:cNvPr>
          <p:cNvPicPr>
            <a:picLocks noChangeAspect="1"/>
          </p:cNvPicPr>
          <p:nvPr/>
        </p:nvPicPr>
        <p:blipFill>
          <a:blip r:embed="rId3"/>
          <a:stretch>
            <a:fillRect/>
          </a:stretch>
        </p:blipFill>
        <p:spPr>
          <a:xfrm>
            <a:off x="51968" y="508001"/>
            <a:ext cx="6223180" cy="5149590"/>
          </a:xfrm>
          <a:prstGeom prst="rect">
            <a:avLst/>
          </a:prstGeom>
        </p:spPr>
      </p:pic>
      <p:sp>
        <p:nvSpPr>
          <p:cNvPr id="10" name="TextBox 9">
            <a:extLst>
              <a:ext uri="{FF2B5EF4-FFF2-40B4-BE49-F238E27FC236}">
                <a16:creationId xmlns:a16="http://schemas.microsoft.com/office/drawing/2014/main" id="{B9FB83FE-F749-4B1C-A55D-14229C13E116}"/>
              </a:ext>
            </a:extLst>
          </p:cNvPr>
          <p:cNvSpPr txBox="1"/>
          <p:nvPr/>
        </p:nvSpPr>
        <p:spPr>
          <a:xfrm>
            <a:off x="193040" y="6393170"/>
            <a:ext cx="11501120" cy="369332"/>
          </a:xfrm>
          <a:prstGeom prst="rect">
            <a:avLst/>
          </a:prstGeom>
          <a:noFill/>
        </p:spPr>
        <p:txBody>
          <a:bodyPr wrap="square">
            <a:spAutoFit/>
          </a:bodyPr>
          <a:lstStyle/>
          <a:p>
            <a:r>
              <a:rPr lang="en-US" dirty="0"/>
              <a:t>Note: For more information see, e.g., </a:t>
            </a:r>
            <a:r>
              <a:rPr lang="en-US" dirty="0">
                <a:hlinkClick r:id="rId4"/>
              </a:rPr>
              <a:t>https://www.cfp.pt/uploads/publicacoes_ficheiros/cfp-notebook-no1-2014.pdf</a:t>
            </a:r>
            <a:r>
              <a:rPr lang="en-US" dirty="0"/>
              <a:t> </a:t>
            </a:r>
          </a:p>
        </p:txBody>
      </p:sp>
    </p:spTree>
    <p:extLst>
      <p:ext uri="{BB962C8B-B14F-4D97-AF65-F5344CB8AC3E}">
        <p14:creationId xmlns:p14="http://schemas.microsoft.com/office/powerpoint/2010/main" val="256765204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245856"/>
            <a:ext cx="10515600" cy="787814"/>
          </a:xfrm>
        </p:spPr>
        <p:txBody>
          <a:bodyPr>
            <a:noAutofit/>
          </a:bodyPr>
          <a:lstStyle/>
          <a:p>
            <a:r>
              <a:rPr lang="pt-PT" sz="3200" b="1" dirty="0">
                <a:latin typeface="+mn-lt"/>
              </a:rPr>
              <a:t>How can governments finance fiscal deficits?</a:t>
            </a:r>
          </a:p>
        </p:txBody>
      </p:sp>
      <p:sp>
        <p:nvSpPr>
          <p:cNvPr id="3" name="TextBox 2"/>
          <p:cNvSpPr txBox="1"/>
          <p:nvPr/>
        </p:nvSpPr>
        <p:spPr>
          <a:xfrm>
            <a:off x="838200" y="1217082"/>
            <a:ext cx="10747664" cy="4216539"/>
          </a:xfrm>
          <a:prstGeom prst="rect">
            <a:avLst/>
          </a:prstGeom>
          <a:noFill/>
        </p:spPr>
        <p:txBody>
          <a:bodyPr wrap="square" rtlCol="0">
            <a:spAutoFit/>
          </a:bodyPr>
          <a:lstStyle/>
          <a:p>
            <a:pPr marL="342900" indent="-342900">
              <a:spcBef>
                <a:spcPts val="1200"/>
              </a:spcBef>
              <a:spcAft>
                <a:spcPts val="1200"/>
              </a:spcAft>
              <a:buAutoNum type="arabicPeriod"/>
            </a:pPr>
            <a:r>
              <a:rPr lang="pt-PT" sz="2400" dirty="0"/>
              <a:t>Raise taxes</a:t>
            </a:r>
          </a:p>
          <a:p>
            <a:pPr marL="342900" indent="-342900">
              <a:spcBef>
                <a:spcPts val="1200"/>
              </a:spcBef>
              <a:spcAft>
                <a:spcPts val="1200"/>
              </a:spcAft>
              <a:buAutoNum type="arabicPeriod"/>
            </a:pPr>
            <a:r>
              <a:rPr lang="pt-PT" sz="2400" dirty="0"/>
              <a:t>Cut public spending</a:t>
            </a:r>
          </a:p>
          <a:p>
            <a:pPr marL="342900" indent="-342900">
              <a:spcBef>
                <a:spcPts val="1200"/>
              </a:spcBef>
              <a:spcAft>
                <a:spcPts val="1200"/>
              </a:spcAft>
              <a:buFontTx/>
              <a:buAutoNum type="arabicPeriod"/>
            </a:pPr>
            <a:r>
              <a:rPr lang="pt-PT" sz="2400" dirty="0"/>
              <a:t>Sell national assets</a:t>
            </a:r>
          </a:p>
          <a:p>
            <a:pPr marL="342900" indent="-342900">
              <a:spcBef>
                <a:spcPts val="1200"/>
              </a:spcBef>
              <a:spcAft>
                <a:spcPts val="1200"/>
              </a:spcAft>
              <a:buFontTx/>
              <a:buAutoNum type="arabicPeriod"/>
            </a:pPr>
            <a:r>
              <a:rPr lang="pt-PT" sz="2400" dirty="0"/>
              <a:t>Issue debt: Borrow from national and international investors (i.e. issue new debt)</a:t>
            </a:r>
          </a:p>
          <a:p>
            <a:pPr>
              <a:spcBef>
                <a:spcPts val="1200"/>
              </a:spcBef>
              <a:spcAft>
                <a:spcPts val="1200"/>
              </a:spcAft>
            </a:pPr>
            <a:r>
              <a:rPr lang="en-GB" sz="2400" dirty="0"/>
              <a:t>5. Monetizing public deficit, or monetary financing, i.e. turning debt into money by having central banks buying government bonds directly</a:t>
            </a:r>
          </a:p>
          <a:p>
            <a:pPr>
              <a:spcBef>
                <a:spcPts val="1200"/>
              </a:spcBef>
              <a:spcAft>
                <a:spcPts val="1200"/>
              </a:spcAft>
            </a:pPr>
            <a:r>
              <a:rPr lang="en-GB" sz="2400" dirty="0"/>
              <a:t>*notice the interactions btw fiscal policy and monetary policy</a:t>
            </a:r>
          </a:p>
        </p:txBody>
      </p:sp>
    </p:spTree>
    <p:extLst>
      <p:ext uri="{BB962C8B-B14F-4D97-AF65-F5344CB8AC3E}">
        <p14:creationId xmlns:p14="http://schemas.microsoft.com/office/powerpoint/2010/main" val="348638283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74786" y="232208"/>
            <a:ext cx="10515600" cy="787814"/>
          </a:xfrm>
        </p:spPr>
        <p:txBody>
          <a:bodyPr>
            <a:noAutofit/>
          </a:bodyPr>
          <a:lstStyle/>
          <a:p>
            <a:r>
              <a:rPr lang="pt-PT" sz="3200" b="1" dirty="0" err="1">
                <a:latin typeface="+mn-lt"/>
              </a:rPr>
              <a:t>Financing</a:t>
            </a:r>
            <a:r>
              <a:rPr lang="pt-PT" sz="3200" b="1" dirty="0">
                <a:latin typeface="+mn-lt"/>
              </a:rPr>
              <a:t> </a:t>
            </a:r>
            <a:r>
              <a:rPr lang="pt-PT" sz="3200" b="1" dirty="0" err="1">
                <a:latin typeface="+mn-lt"/>
              </a:rPr>
              <a:t>public</a:t>
            </a:r>
            <a:r>
              <a:rPr lang="pt-PT" sz="3200" b="1" dirty="0">
                <a:latin typeface="+mn-lt"/>
              </a:rPr>
              <a:t> deficits</a:t>
            </a:r>
          </a:p>
        </p:txBody>
      </p:sp>
      <p:sp>
        <p:nvSpPr>
          <p:cNvPr id="3" name="Marcador de Posição de Conteúdo 2"/>
          <p:cNvSpPr>
            <a:spLocks noGrp="1"/>
          </p:cNvSpPr>
          <p:nvPr>
            <p:ph idx="1"/>
          </p:nvPr>
        </p:nvSpPr>
        <p:spPr>
          <a:xfrm>
            <a:off x="474786" y="1020022"/>
            <a:ext cx="11041672" cy="5466029"/>
          </a:xfrm>
        </p:spPr>
        <p:txBody>
          <a:bodyPr>
            <a:noAutofit/>
          </a:bodyPr>
          <a:lstStyle/>
          <a:p>
            <a:pPr algn="just"/>
            <a:r>
              <a:rPr lang="en-US" sz="2400" dirty="0"/>
              <a:t>Leaving out the option of selling assets, </a:t>
            </a:r>
            <a:r>
              <a:rPr lang="en-US" sz="2400" b="1" dirty="0"/>
              <a:t>deficits need to be financed</a:t>
            </a:r>
            <a:r>
              <a:rPr lang="en-US" sz="2400" dirty="0"/>
              <a:t> by:</a:t>
            </a:r>
          </a:p>
          <a:p>
            <a:pPr lvl="1" algn="just"/>
            <a:r>
              <a:rPr lang="en-US" dirty="0"/>
              <a:t>borrowing from the national central bank (by creating money)</a:t>
            </a:r>
          </a:p>
          <a:p>
            <a:pPr lvl="1" algn="just"/>
            <a:r>
              <a:rPr lang="en-US" dirty="0"/>
              <a:t>borrowing from other public or/and private agents, including international organizations or foreign governments</a:t>
            </a:r>
          </a:p>
          <a:p>
            <a:pPr algn="just"/>
            <a:endParaRPr lang="pt-PT" sz="2400" dirty="0"/>
          </a:p>
          <a:p>
            <a:pPr algn="just"/>
            <a:r>
              <a:rPr lang="en-US" sz="2400" dirty="0"/>
              <a:t>The </a:t>
            </a:r>
            <a:r>
              <a:rPr lang="en-US" sz="2400" b="1" dirty="0"/>
              <a:t>monetization of the deficit, or monetary financing,</a:t>
            </a:r>
            <a:r>
              <a:rPr lang="en-US" sz="2400" dirty="0"/>
              <a:t> consists of a loan granted by the central bank to the government that increases the money supply. This mechanism can be a powerful source of inflation. </a:t>
            </a:r>
          </a:p>
          <a:p>
            <a:pPr algn="just"/>
            <a:endParaRPr lang="pt-PT" sz="2400" dirty="0"/>
          </a:p>
          <a:p>
            <a:pPr algn="just"/>
            <a:r>
              <a:rPr lang="en-US" sz="2400" dirty="0"/>
              <a:t>The link between </a:t>
            </a:r>
            <a:r>
              <a:rPr lang="en-US" sz="2400" b="1" dirty="0"/>
              <a:t>monetary deficit finance</a:t>
            </a:r>
            <a:r>
              <a:rPr lang="en-US" sz="2400" dirty="0"/>
              <a:t> and </a:t>
            </a:r>
            <a:r>
              <a:rPr lang="en-US" sz="2400" b="1" dirty="0"/>
              <a:t>inflation</a:t>
            </a:r>
            <a:r>
              <a:rPr lang="en-US" sz="2400" dirty="0"/>
              <a:t> has led to restrictions on how governments can borrow from their central bank. e.g. </a:t>
            </a:r>
            <a:r>
              <a:rPr lang="en-GB" sz="2400" dirty="0"/>
              <a:t>in EU, there are rules that forbid the ECB from engaging in monetary financing of national budget deficits. But, special times call for exceptions to the rules…post 2008 financial crisis, covid-19 pandemic [central bank buys debt off the market (quantitative easing/private banks), not from the government. One reason may be to generate inflation when needed.]</a:t>
            </a:r>
            <a:endParaRPr lang="en-US" sz="2400" dirty="0"/>
          </a:p>
          <a:p>
            <a:pPr algn="just"/>
            <a:endParaRPr lang="en-GB" sz="2400" dirty="0"/>
          </a:p>
        </p:txBody>
      </p:sp>
    </p:spTree>
    <p:extLst>
      <p:ext uri="{BB962C8B-B14F-4D97-AF65-F5344CB8AC3E}">
        <p14:creationId xmlns:p14="http://schemas.microsoft.com/office/powerpoint/2010/main" val="405632669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9741D2D3-998F-4AAD-BEA5-6557C8FCBA91}"/>
              </a:ext>
            </a:extLst>
          </p:cNvPr>
          <p:cNvPicPr>
            <a:picLocks noChangeAspect="1"/>
          </p:cNvPicPr>
          <p:nvPr/>
        </p:nvPicPr>
        <p:blipFill>
          <a:blip r:embed="rId2"/>
          <a:stretch>
            <a:fillRect/>
          </a:stretch>
        </p:blipFill>
        <p:spPr>
          <a:xfrm>
            <a:off x="121920" y="1584164"/>
            <a:ext cx="5870422" cy="3217124"/>
          </a:xfrm>
          <a:prstGeom prst="rect">
            <a:avLst/>
          </a:prstGeom>
        </p:spPr>
      </p:pic>
      <p:pic>
        <p:nvPicPr>
          <p:cNvPr id="16" name="Picture 15">
            <a:extLst>
              <a:ext uri="{FF2B5EF4-FFF2-40B4-BE49-F238E27FC236}">
                <a16:creationId xmlns:a16="http://schemas.microsoft.com/office/drawing/2014/main" id="{7C0930FB-7CCD-4E23-8A54-A76317383899}"/>
              </a:ext>
            </a:extLst>
          </p:cNvPr>
          <p:cNvPicPr>
            <a:picLocks noChangeAspect="1"/>
          </p:cNvPicPr>
          <p:nvPr/>
        </p:nvPicPr>
        <p:blipFill>
          <a:blip r:embed="rId3"/>
          <a:stretch>
            <a:fillRect/>
          </a:stretch>
        </p:blipFill>
        <p:spPr>
          <a:xfrm>
            <a:off x="6039326" y="1584164"/>
            <a:ext cx="5973273" cy="3217124"/>
          </a:xfrm>
          <a:prstGeom prst="rect">
            <a:avLst/>
          </a:prstGeom>
        </p:spPr>
      </p:pic>
      <p:sp>
        <p:nvSpPr>
          <p:cNvPr id="17" name="Rectangle 16">
            <a:extLst>
              <a:ext uri="{FF2B5EF4-FFF2-40B4-BE49-F238E27FC236}">
                <a16:creationId xmlns:a16="http://schemas.microsoft.com/office/drawing/2014/main" id="{A9FB41D7-2203-4A19-8FB7-8949ED0E61BA}"/>
              </a:ext>
            </a:extLst>
          </p:cNvPr>
          <p:cNvSpPr/>
          <p:nvPr/>
        </p:nvSpPr>
        <p:spPr>
          <a:xfrm>
            <a:off x="1481100" y="386079"/>
            <a:ext cx="8994531" cy="461665"/>
          </a:xfrm>
          <a:prstGeom prst="rect">
            <a:avLst/>
          </a:prstGeom>
        </p:spPr>
        <p:txBody>
          <a:bodyPr wrap="square">
            <a:spAutoFit/>
          </a:bodyPr>
          <a:lstStyle/>
          <a:p>
            <a:pPr algn="ctr"/>
            <a:r>
              <a:rPr lang="en-US" sz="2400" b="1" dirty="0">
                <a:ea typeface="Times New Roman" panose="02020603050405020304" pitchFamily="18" charset="0"/>
              </a:rPr>
              <a:t>Fiscal balance and public debt as % of GDP, Portugal</a:t>
            </a:r>
            <a:endParaRPr lang="en-US" sz="2400" b="1" dirty="0"/>
          </a:p>
        </p:txBody>
      </p:sp>
      <p:sp>
        <p:nvSpPr>
          <p:cNvPr id="18" name="Rectangle 17">
            <a:extLst>
              <a:ext uri="{FF2B5EF4-FFF2-40B4-BE49-F238E27FC236}">
                <a16:creationId xmlns:a16="http://schemas.microsoft.com/office/drawing/2014/main" id="{BD10EC17-7E2B-43A0-B3F4-FC2AA7043AC4}"/>
              </a:ext>
            </a:extLst>
          </p:cNvPr>
          <p:cNvSpPr/>
          <p:nvPr/>
        </p:nvSpPr>
        <p:spPr>
          <a:xfrm>
            <a:off x="148162" y="6102589"/>
            <a:ext cx="6096000" cy="369332"/>
          </a:xfrm>
          <a:prstGeom prst="rect">
            <a:avLst/>
          </a:prstGeom>
        </p:spPr>
        <p:txBody>
          <a:bodyPr>
            <a:spAutoFit/>
          </a:bodyPr>
          <a:lstStyle/>
          <a:p>
            <a:r>
              <a:rPr lang="pt-PT" dirty="0"/>
              <a:t>Source: pordata.pt</a:t>
            </a:r>
          </a:p>
        </p:txBody>
      </p:sp>
      <p:cxnSp>
        <p:nvCxnSpPr>
          <p:cNvPr id="19" name="Straight Connector 18">
            <a:extLst>
              <a:ext uri="{FF2B5EF4-FFF2-40B4-BE49-F238E27FC236}">
                <a16:creationId xmlns:a16="http://schemas.microsoft.com/office/drawing/2014/main" id="{A023451B-1F6B-4069-AE46-EB2CCE17394D}"/>
              </a:ext>
            </a:extLst>
          </p:cNvPr>
          <p:cNvCxnSpPr>
            <a:cxnSpLocks/>
          </p:cNvCxnSpPr>
          <p:nvPr/>
        </p:nvCxnSpPr>
        <p:spPr>
          <a:xfrm>
            <a:off x="347583" y="3382541"/>
            <a:ext cx="5504577" cy="0"/>
          </a:xfrm>
          <a:prstGeom prst="line">
            <a:avLst/>
          </a:prstGeom>
          <a:ln w="952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41497A25-2E3E-493D-A75A-46AB41983F1A}"/>
              </a:ext>
            </a:extLst>
          </p:cNvPr>
          <p:cNvCxnSpPr>
            <a:cxnSpLocks/>
          </p:cNvCxnSpPr>
          <p:nvPr/>
        </p:nvCxnSpPr>
        <p:spPr>
          <a:xfrm>
            <a:off x="6244162" y="2681501"/>
            <a:ext cx="5665898" cy="0"/>
          </a:xfrm>
          <a:prstGeom prst="line">
            <a:avLst/>
          </a:prstGeom>
          <a:ln w="9525">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3054007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66686" y="286799"/>
            <a:ext cx="10515600" cy="787814"/>
          </a:xfrm>
        </p:spPr>
        <p:txBody>
          <a:bodyPr>
            <a:noAutofit/>
          </a:bodyPr>
          <a:lstStyle/>
          <a:p>
            <a:r>
              <a:rPr lang="en-GB" sz="3200" b="1" dirty="0">
                <a:latin typeface="+mn-lt"/>
              </a:rPr>
              <a:t>What is the relation between the fiscal balance and public debt?</a:t>
            </a:r>
            <a:endParaRPr lang="pt-PT" sz="3200" b="1" dirty="0">
              <a:latin typeface="+mn-lt"/>
            </a:endParaRPr>
          </a:p>
        </p:txBody>
      </p:sp>
      <p:sp>
        <p:nvSpPr>
          <p:cNvPr id="3" name="Marcador de Posição de Conteúdo 2">
            <a:extLst>
              <a:ext uri="{FF2B5EF4-FFF2-40B4-BE49-F238E27FC236}">
                <a16:creationId xmlns:a16="http://schemas.microsoft.com/office/drawing/2014/main" id="{D150D091-8516-4DC4-8705-96DCDF5DC727}"/>
              </a:ext>
            </a:extLst>
          </p:cNvPr>
          <p:cNvSpPr>
            <a:spLocks noGrp="1"/>
          </p:cNvSpPr>
          <p:nvPr>
            <p:ph idx="1"/>
          </p:nvPr>
        </p:nvSpPr>
        <p:spPr>
          <a:xfrm>
            <a:off x="579119" y="1420544"/>
            <a:ext cx="11123441" cy="4795424"/>
          </a:xfrm>
        </p:spPr>
        <p:txBody>
          <a:bodyPr>
            <a:noAutofit/>
          </a:bodyPr>
          <a:lstStyle/>
          <a:p>
            <a:pPr algn="just"/>
            <a:r>
              <a:rPr lang="en-US" sz="2400" dirty="0"/>
              <a:t>Deficits (flows) result in stock accumulation and give rise to debt (stock)</a:t>
            </a:r>
          </a:p>
          <a:p>
            <a:pPr algn="just"/>
            <a:endParaRPr lang="en-US" sz="2400" dirty="0"/>
          </a:p>
          <a:p>
            <a:pPr algn="just"/>
            <a:r>
              <a:rPr lang="en-US" sz="2400" dirty="0"/>
              <a:t>Debt needs to be serviced (i.e., payment of interest on debt), which in turn impacts on deficits </a:t>
            </a:r>
          </a:p>
          <a:p>
            <a:pPr algn="just"/>
            <a:endParaRPr lang="en-US" sz="2400" dirty="0"/>
          </a:p>
          <a:p>
            <a:pPr algn="just"/>
            <a:r>
              <a:rPr lang="en-US" sz="2400" dirty="0"/>
              <a:t>It is important to understand the dynamics of public debt accumulation</a:t>
            </a:r>
          </a:p>
          <a:p>
            <a:pPr algn="just"/>
            <a:endParaRPr lang="en-US" sz="2400" dirty="0"/>
          </a:p>
          <a:p>
            <a:pPr algn="just"/>
            <a:r>
              <a:rPr lang="en-US" sz="2400" dirty="0"/>
              <a:t>Noticeably, debt grows faster (debt dynamics) with larger deficits, higher interest rates, or lower economic growth. I.e., countries that grow faster can support larger deficits.</a:t>
            </a:r>
            <a:endParaRPr lang="pt-PT" sz="2400" dirty="0"/>
          </a:p>
          <a:p>
            <a:pPr algn="just"/>
            <a:endParaRPr lang="en-GB" sz="2400" dirty="0"/>
          </a:p>
        </p:txBody>
      </p:sp>
    </p:spTree>
    <p:extLst>
      <p:ext uri="{BB962C8B-B14F-4D97-AF65-F5344CB8AC3E}">
        <p14:creationId xmlns:p14="http://schemas.microsoft.com/office/powerpoint/2010/main" val="65301242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A7C86C-0C4D-8678-72EA-FB864F0FE578}"/>
              </a:ext>
            </a:extLst>
          </p:cNvPr>
          <p:cNvSpPr>
            <a:spLocks noGrp="1"/>
          </p:cNvSpPr>
          <p:nvPr>
            <p:ph type="title"/>
          </p:nvPr>
        </p:nvSpPr>
        <p:spPr>
          <a:xfrm>
            <a:off x="838200" y="305490"/>
            <a:ext cx="10515600" cy="1325563"/>
          </a:xfrm>
        </p:spPr>
        <p:txBody>
          <a:bodyPr/>
          <a:lstStyle/>
          <a:p>
            <a:r>
              <a:rPr lang="en-US" dirty="0"/>
              <a:t>Debt dynamics of US and France</a:t>
            </a:r>
          </a:p>
        </p:txBody>
      </p:sp>
      <p:sp>
        <p:nvSpPr>
          <p:cNvPr id="3" name="Content Placeholder 2">
            <a:extLst>
              <a:ext uri="{FF2B5EF4-FFF2-40B4-BE49-F238E27FC236}">
                <a16:creationId xmlns:a16="http://schemas.microsoft.com/office/drawing/2014/main" id="{F0AAA4E7-A0AE-27AA-C001-584E2C1CA9B3}"/>
              </a:ext>
            </a:extLst>
          </p:cNvPr>
          <p:cNvSpPr>
            <a:spLocks noGrp="1"/>
          </p:cNvSpPr>
          <p:nvPr>
            <p:ph idx="1"/>
          </p:nvPr>
        </p:nvSpPr>
        <p:spPr/>
        <p:txBody>
          <a:bodyPr/>
          <a:lstStyle/>
          <a:p>
            <a:r>
              <a:rPr lang="en-US" dirty="0"/>
              <a:t>Faster growth of US leads to lower debt growth.</a:t>
            </a:r>
          </a:p>
        </p:txBody>
      </p:sp>
      <p:graphicFrame>
        <p:nvGraphicFramePr>
          <p:cNvPr id="4" name="Object 3">
            <a:extLst>
              <a:ext uri="{FF2B5EF4-FFF2-40B4-BE49-F238E27FC236}">
                <a16:creationId xmlns:a16="http://schemas.microsoft.com/office/drawing/2014/main" id="{9F1A26B9-B6D9-0D3B-C59E-6E59BD7D9682}"/>
              </a:ext>
            </a:extLst>
          </p:cNvPr>
          <p:cNvGraphicFramePr>
            <a:graphicFrameLocks noChangeAspect="1"/>
          </p:cNvGraphicFramePr>
          <p:nvPr>
            <p:extLst>
              <p:ext uri="{D42A27DB-BD31-4B8C-83A1-F6EECF244321}">
                <p14:modId xmlns:p14="http://schemas.microsoft.com/office/powerpoint/2010/main" val="1669131944"/>
              </p:ext>
            </p:extLst>
          </p:nvPr>
        </p:nvGraphicFramePr>
        <p:xfrm>
          <a:off x="4546248" y="2425699"/>
          <a:ext cx="6335790" cy="4263335"/>
        </p:xfrm>
        <a:graphic>
          <a:graphicData uri="http://schemas.openxmlformats.org/presentationml/2006/ole">
            <mc:AlternateContent xmlns:mc="http://schemas.openxmlformats.org/markup-compatibility/2006">
              <mc:Choice xmlns:v="urn:schemas-microsoft-com:vml" Requires="v">
                <p:oleObj name="Bitmap Image" r:id="rId2" imgW="5775840" imgH="3886200" progId="PBrush">
                  <p:embed/>
                </p:oleObj>
              </mc:Choice>
              <mc:Fallback>
                <p:oleObj name="Bitmap Image" r:id="rId2" imgW="5775840" imgH="3886200" progId="PBrush">
                  <p:embed/>
                  <p:pic>
                    <p:nvPicPr>
                      <p:cNvPr id="4" name="Object 3">
                        <a:extLst>
                          <a:ext uri="{FF2B5EF4-FFF2-40B4-BE49-F238E27FC236}">
                            <a16:creationId xmlns:a16="http://schemas.microsoft.com/office/drawing/2014/main" id="{9F1A26B9-B6D9-0D3B-C59E-6E59BD7D9682}"/>
                          </a:ext>
                        </a:extLst>
                      </p:cNvPr>
                      <p:cNvPicPr/>
                      <p:nvPr/>
                    </p:nvPicPr>
                    <p:blipFill>
                      <a:blip r:embed="rId3"/>
                      <a:stretch>
                        <a:fillRect/>
                      </a:stretch>
                    </p:blipFill>
                    <p:spPr>
                      <a:xfrm>
                        <a:off x="4546248" y="2425699"/>
                        <a:ext cx="6335790" cy="4263335"/>
                      </a:xfrm>
                      <a:prstGeom prst="rect">
                        <a:avLst/>
                      </a:prstGeom>
                    </p:spPr>
                  </p:pic>
                </p:oleObj>
              </mc:Fallback>
            </mc:AlternateContent>
          </a:graphicData>
        </a:graphic>
      </p:graphicFrame>
    </p:spTree>
    <p:extLst>
      <p:ext uri="{BB962C8B-B14F-4D97-AF65-F5344CB8AC3E}">
        <p14:creationId xmlns:p14="http://schemas.microsoft.com/office/powerpoint/2010/main" val="299974301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66686" y="286799"/>
            <a:ext cx="10515600" cy="787814"/>
          </a:xfrm>
        </p:spPr>
        <p:txBody>
          <a:bodyPr>
            <a:noAutofit/>
          </a:bodyPr>
          <a:lstStyle/>
          <a:p>
            <a:r>
              <a:rPr lang="en-GB" sz="3200" b="1" dirty="0">
                <a:latin typeface="+mn-lt"/>
              </a:rPr>
              <a:t>What is the relation between the fiscal balance and public debt?</a:t>
            </a:r>
            <a:endParaRPr lang="pt-PT" sz="3200" b="1" dirty="0">
              <a:latin typeface="+mn-lt"/>
            </a:endParaRPr>
          </a:p>
        </p:txBody>
      </p:sp>
      <mc:AlternateContent xmlns:mc="http://schemas.openxmlformats.org/markup-compatibility/2006" xmlns:a14="http://schemas.microsoft.com/office/drawing/2010/main">
        <mc:Choice Requires="a14">
          <p:sp>
            <p:nvSpPr>
              <p:cNvPr id="8" name="Marcador de Posição de Conteúdo 2">
                <a:extLst>
                  <a:ext uri="{FF2B5EF4-FFF2-40B4-BE49-F238E27FC236}">
                    <a16:creationId xmlns:a16="http://schemas.microsoft.com/office/drawing/2014/main" id="{ED563A3D-1CAB-49FB-96AF-691DC262E10B}"/>
                  </a:ext>
                </a:extLst>
              </p:cNvPr>
              <p:cNvSpPr>
                <a:spLocks noGrp="1"/>
              </p:cNvSpPr>
              <p:nvPr>
                <p:ph idx="1"/>
              </p:nvPr>
            </p:nvSpPr>
            <p:spPr>
              <a:xfrm>
                <a:off x="757418" y="1453624"/>
                <a:ext cx="10438228" cy="4662695"/>
              </a:xfrm>
            </p:spPr>
            <p:txBody>
              <a:bodyPr>
                <a:noAutofit/>
              </a:bodyPr>
              <a:lstStyle/>
              <a:p>
                <a:pPr marL="0" indent="0" algn="just">
                  <a:buNone/>
                </a:pPr>
                <a:r>
                  <a:rPr lang="en-US" sz="2400" dirty="0"/>
                  <a:t>Ignore foreign denominated debt (e.g. debt denominated in USD). Public debt (B) dynamic can be written as (with D being the fiscal deficit)</a:t>
                </a:r>
              </a:p>
              <a:p>
                <a:pPr marL="0" indent="0" algn="just">
                  <a:buNone/>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𝐵</m:t>
                      </m:r>
                      <m:r>
                        <a:rPr lang="en-US" sz="2400" b="0" i="1" smtClean="0">
                          <a:latin typeface="Cambria Math" panose="02040503050406030204" pitchFamily="18" charset="0"/>
                        </a:rPr>
                        <m:t>=</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1+</m:t>
                          </m:r>
                          <m:r>
                            <a:rPr lang="en-US" sz="2400" b="0" i="1" smtClean="0">
                              <a:latin typeface="Cambria Math" panose="02040503050406030204" pitchFamily="18" charset="0"/>
                            </a:rPr>
                            <m:t>𝑖</m:t>
                          </m:r>
                        </m:e>
                      </m:d>
                      <m:sSub>
                        <m:sSubPr>
                          <m:ctrlPr>
                            <a:rPr lang="en-US" sz="2400" i="1">
                              <a:latin typeface="Cambria Math" panose="02040503050406030204" pitchFamily="18" charset="0"/>
                            </a:rPr>
                          </m:ctrlPr>
                        </m:sSubPr>
                        <m:e>
                          <m:r>
                            <a:rPr lang="en-US" sz="2400" b="0" i="1" smtClean="0">
                              <a:latin typeface="Cambria Math" panose="02040503050406030204" pitchFamily="18" charset="0"/>
                            </a:rPr>
                            <m:t>𝐵</m:t>
                          </m:r>
                        </m:e>
                        <m:sub>
                          <m:r>
                            <a:rPr lang="en-US" sz="2400" i="1">
                              <a:latin typeface="Cambria Math" panose="02040503050406030204" pitchFamily="18" charset="0"/>
                            </a:rPr>
                            <m:t>−1</m:t>
                          </m:r>
                        </m:sub>
                      </m:sSub>
                      <m:r>
                        <a:rPr lang="en-US" sz="2400" b="0" i="1" smtClean="0">
                          <a:latin typeface="Cambria Math" panose="02040503050406030204" pitchFamily="18" charset="0"/>
                        </a:rPr>
                        <m:t>+</m:t>
                      </m:r>
                      <m:r>
                        <a:rPr lang="en-US" sz="2400" b="0" i="1" smtClean="0">
                          <a:latin typeface="Cambria Math" panose="02040503050406030204" pitchFamily="18" charset="0"/>
                        </a:rPr>
                        <m:t>𝐷</m:t>
                      </m:r>
                    </m:oMath>
                  </m:oMathPara>
                </a14:m>
                <a:endParaRPr lang="en-US" sz="2400" dirty="0"/>
              </a:p>
              <a:p>
                <a:pPr marL="0" indent="0" algn="just">
                  <a:buNone/>
                </a:pPr>
                <a:r>
                  <a:rPr lang="en-US" sz="2400" dirty="0"/>
                  <a:t>The model of debt dynamics (as % of GDP) can be written as:</a:t>
                </a:r>
              </a:p>
              <a:p>
                <a:pPr marL="0" indent="0" algn="just">
                  <a:buNone/>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𝑏</m:t>
                      </m:r>
                      <m:r>
                        <a:rPr lang="pt-PT" sz="2400" b="0" i="1" baseline="-25000" smtClean="0">
                          <a:latin typeface="Cambria Math" panose="02040503050406030204" pitchFamily="18" charset="0"/>
                        </a:rPr>
                        <m:t>𝑡</m:t>
                      </m:r>
                      <m:r>
                        <a:rPr lang="en-US" sz="2400" b="0" i="1" smtClean="0">
                          <a:latin typeface="Cambria Math" panose="02040503050406030204" pitchFamily="18" charset="0"/>
                        </a:rPr>
                        <m:t>=</m:t>
                      </m:r>
                      <m:f>
                        <m:fPr>
                          <m:ctrlPr>
                            <a:rPr lang="en-US" sz="2400" i="1">
                              <a:latin typeface="Cambria Math" panose="02040503050406030204" pitchFamily="18" charset="0"/>
                            </a:rPr>
                          </m:ctrlPr>
                        </m:fPr>
                        <m:num>
                          <m:d>
                            <m:dPr>
                              <m:ctrlPr>
                                <a:rPr lang="en-US" sz="2400" i="1">
                                  <a:latin typeface="Cambria Math" panose="02040503050406030204" pitchFamily="18" charset="0"/>
                                </a:rPr>
                              </m:ctrlPr>
                            </m:dPr>
                            <m:e>
                              <m:r>
                                <a:rPr lang="en-US" sz="2400" b="0" i="1" smtClean="0">
                                  <a:latin typeface="Cambria Math" panose="02040503050406030204" pitchFamily="18" charset="0"/>
                                </a:rPr>
                                <m:t>1+</m:t>
                              </m:r>
                              <m:r>
                                <a:rPr lang="en-US" sz="2400" b="0" i="1" smtClean="0">
                                  <a:latin typeface="Cambria Math" panose="02040503050406030204" pitchFamily="18" charset="0"/>
                                </a:rPr>
                                <m:t>𝑖</m:t>
                              </m:r>
                            </m:e>
                          </m:d>
                        </m:num>
                        <m:den>
                          <m:d>
                            <m:dPr>
                              <m:ctrlPr>
                                <a:rPr lang="en-US" sz="2400" i="1">
                                  <a:latin typeface="Cambria Math" panose="02040503050406030204" pitchFamily="18" charset="0"/>
                                </a:rPr>
                              </m:ctrlPr>
                            </m:dPr>
                            <m:e>
                              <m:r>
                                <a:rPr lang="en-US" sz="2400" b="0" i="1" smtClean="0">
                                  <a:latin typeface="Cambria Math" panose="02040503050406030204" pitchFamily="18" charset="0"/>
                                </a:rPr>
                                <m:t>1+</m:t>
                              </m:r>
                              <m:r>
                                <a:rPr lang="en-US" sz="2400" b="0" i="1" smtClean="0">
                                  <a:latin typeface="Cambria Math" panose="02040503050406030204" pitchFamily="18" charset="0"/>
                                </a:rPr>
                                <m:t>𝑛</m:t>
                              </m:r>
                            </m:e>
                          </m:d>
                        </m:den>
                      </m:f>
                      <m:sSub>
                        <m:sSubPr>
                          <m:ctrlPr>
                            <a:rPr lang="en-US" sz="2400" i="1">
                              <a:latin typeface="Cambria Math" panose="02040503050406030204" pitchFamily="18" charset="0"/>
                            </a:rPr>
                          </m:ctrlPr>
                        </m:sSubPr>
                        <m:e>
                          <m:r>
                            <a:rPr lang="en-US" sz="2400" b="0" i="1" smtClean="0">
                              <a:latin typeface="Cambria Math" panose="02040503050406030204" pitchFamily="18" charset="0"/>
                            </a:rPr>
                            <m:t>𝑏</m:t>
                          </m:r>
                        </m:e>
                        <m:sub>
                          <m:r>
                            <a:rPr lang="en-US" sz="2400" b="0" i="1" smtClean="0">
                              <a:latin typeface="Cambria Math" panose="02040503050406030204" pitchFamily="18" charset="0"/>
                            </a:rPr>
                            <m:t>−1</m:t>
                          </m:r>
                        </m:sub>
                      </m:sSub>
                      <m:r>
                        <a:rPr lang="en-US" sz="2400" b="0" i="1" smtClean="0">
                          <a:latin typeface="Cambria Math" panose="02040503050406030204" pitchFamily="18" charset="0"/>
                        </a:rPr>
                        <m:t>+</m:t>
                      </m:r>
                      <m:r>
                        <a:rPr lang="en-US" sz="2400" b="0" i="1" smtClean="0">
                          <a:latin typeface="Cambria Math" panose="02040503050406030204" pitchFamily="18" charset="0"/>
                        </a:rPr>
                        <m:t>𝑑</m:t>
                      </m:r>
                      <m:r>
                        <a:rPr lang="en-US" sz="2400" b="0" i="1" smtClean="0">
                          <a:latin typeface="Cambria Math" panose="02040503050406030204" pitchFamily="18" charset="0"/>
                        </a:rPr>
                        <m:t>≅</m:t>
                      </m:r>
                      <m:d>
                        <m:dPr>
                          <m:ctrlPr>
                            <a:rPr lang="en-US" sz="2400" i="1">
                              <a:latin typeface="Cambria Math" panose="02040503050406030204" pitchFamily="18" charset="0"/>
                            </a:rPr>
                          </m:ctrlPr>
                        </m:dPr>
                        <m:e>
                          <m:r>
                            <a:rPr lang="en-US" sz="2400" b="0" i="1" smtClean="0">
                              <a:latin typeface="Cambria Math" panose="02040503050406030204" pitchFamily="18" charset="0"/>
                            </a:rPr>
                            <m:t>1+</m:t>
                          </m:r>
                          <m:r>
                            <a:rPr lang="en-US" sz="2400" b="0" i="1" smtClean="0">
                              <a:latin typeface="Cambria Math" panose="02040503050406030204" pitchFamily="18" charset="0"/>
                            </a:rPr>
                            <m:t>𝑖</m:t>
                          </m:r>
                          <m:r>
                            <a:rPr lang="en-US" sz="2400" b="0" i="1" smtClean="0">
                              <a:latin typeface="Cambria Math" panose="02040503050406030204" pitchFamily="18" charset="0"/>
                            </a:rPr>
                            <m:t>−</m:t>
                          </m:r>
                          <m:r>
                            <a:rPr lang="en-US" sz="2400" b="0" i="1" smtClean="0">
                              <a:latin typeface="Cambria Math" panose="02040503050406030204" pitchFamily="18" charset="0"/>
                            </a:rPr>
                            <m:t>𝑛</m:t>
                          </m:r>
                        </m:e>
                      </m:d>
                      <m:sSub>
                        <m:sSubPr>
                          <m:ctrlPr>
                            <a:rPr lang="en-US" sz="2400" i="1">
                              <a:latin typeface="Cambria Math" panose="02040503050406030204" pitchFamily="18" charset="0"/>
                            </a:rPr>
                          </m:ctrlPr>
                        </m:sSubPr>
                        <m:e>
                          <m:r>
                            <a:rPr lang="en-US" sz="2400" b="0" i="1" smtClean="0">
                              <a:latin typeface="Cambria Math" panose="02040503050406030204" pitchFamily="18" charset="0"/>
                            </a:rPr>
                            <m:t>𝑏</m:t>
                          </m:r>
                        </m:e>
                        <m:sub>
                          <m:r>
                            <a:rPr lang="en-US" sz="2400" b="0" i="1" smtClean="0">
                              <a:latin typeface="Cambria Math" panose="02040503050406030204" pitchFamily="18" charset="0"/>
                            </a:rPr>
                            <m:t>−1</m:t>
                          </m:r>
                        </m:sub>
                      </m:sSub>
                      <m:r>
                        <a:rPr lang="en-US" sz="2400" b="0" i="1" smtClean="0">
                          <a:latin typeface="Cambria Math" panose="02040503050406030204" pitchFamily="18" charset="0"/>
                        </a:rPr>
                        <m:t>+</m:t>
                      </m:r>
                      <m:r>
                        <a:rPr lang="en-US" sz="2400" b="0" i="1" smtClean="0">
                          <a:latin typeface="Cambria Math" panose="02040503050406030204" pitchFamily="18" charset="0"/>
                        </a:rPr>
                        <m:t>𝑑</m:t>
                      </m:r>
                    </m:oMath>
                  </m:oMathPara>
                </a14:m>
                <a:endParaRPr lang="en-US" sz="2400" dirty="0"/>
              </a:p>
              <a:p>
                <a:pPr marL="0" indent="0" algn="just">
                  <a:buNone/>
                </a:pPr>
                <a:endParaRPr lang="en-US" sz="2400" dirty="0"/>
              </a:p>
              <a:p>
                <a:pPr marL="0" indent="0" algn="just">
                  <a:buNone/>
                </a:pPr>
                <a:r>
                  <a:rPr lang="en-US" sz="2400" dirty="0"/>
                  <a:t>That is: </a:t>
                </a:r>
                <a14:m>
                  <m:oMath xmlns:m="http://schemas.openxmlformats.org/officeDocument/2006/math">
                    <m:r>
                      <a:rPr lang="en-US" sz="2400" b="0" i="1" smtClean="0">
                        <a:latin typeface="Cambria Math" panose="02040503050406030204" pitchFamily="18" charset="0"/>
                        <a:ea typeface="Cambria Math" panose="02040503050406030204" pitchFamily="18" charset="0"/>
                      </a:rPr>
                      <m:t>∆</m:t>
                    </m:r>
                    <m:r>
                      <a:rPr lang="pt-PT" sz="2400" b="0" i="1" smtClean="0">
                        <a:latin typeface="Cambria Math" panose="02040503050406030204" pitchFamily="18" charset="0"/>
                        <a:ea typeface="Cambria Math" panose="02040503050406030204" pitchFamily="18" charset="0"/>
                      </a:rPr>
                      <m:t>𝑏</m:t>
                    </m:r>
                    <m:r>
                      <a:rPr lang="pt-PT" sz="2400" i="1" baseline="-25000">
                        <a:latin typeface="Cambria Math" panose="02040503050406030204" pitchFamily="18" charset="0"/>
                      </a:rPr>
                      <m:t>𝑡</m:t>
                    </m:r>
                    <m:r>
                      <a:rPr lang="pt-PT"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rPr>
                      <m:t>𝑏</m:t>
                    </m:r>
                    <m:r>
                      <a:rPr lang="pt-PT" sz="2400" i="1" baseline="-25000">
                        <a:latin typeface="Cambria Math" panose="02040503050406030204" pitchFamily="18" charset="0"/>
                      </a:rPr>
                      <m:t>𝑡</m:t>
                    </m:r>
                    <m:r>
                      <a:rPr lang="en-US" sz="2400" b="0" i="1" smtClean="0">
                        <a:latin typeface="Cambria Math" panose="02040503050406030204" pitchFamily="18" charset="0"/>
                      </a:rPr>
                      <m:t>−</m:t>
                    </m:r>
                    <m:sSub>
                      <m:sSubPr>
                        <m:ctrlPr>
                          <a:rPr lang="en-US" sz="2400" i="1">
                            <a:latin typeface="Cambria Math" panose="02040503050406030204" pitchFamily="18" charset="0"/>
                          </a:rPr>
                        </m:ctrlPr>
                      </m:sSubPr>
                      <m:e>
                        <m:r>
                          <a:rPr lang="en-US" sz="2400" b="0" i="1" smtClean="0">
                            <a:latin typeface="Cambria Math" panose="02040503050406030204" pitchFamily="18" charset="0"/>
                          </a:rPr>
                          <m:t>𝑏</m:t>
                        </m:r>
                      </m:e>
                      <m:sub>
                        <m:r>
                          <a:rPr lang="en-US" sz="2400" b="0" i="1" smtClean="0">
                            <a:latin typeface="Cambria Math" panose="02040503050406030204" pitchFamily="18" charset="0"/>
                          </a:rPr>
                          <m:t>−1</m:t>
                        </m:r>
                      </m:sub>
                    </m:sSub>
                    <m:r>
                      <a:rPr lang="en-US" sz="2400" b="0" i="1" smtClean="0">
                        <a:latin typeface="Cambria Math" panose="02040503050406030204" pitchFamily="18" charset="0"/>
                      </a:rPr>
                      <m:t>=</m:t>
                    </m:r>
                    <m:sSub>
                      <m:sSubPr>
                        <m:ctrlPr>
                          <a:rPr lang="en-US" sz="2400" i="1">
                            <a:latin typeface="Cambria Math" panose="02040503050406030204" pitchFamily="18" charset="0"/>
                          </a:rPr>
                        </m:ctrlPr>
                      </m:sSubPr>
                      <m:e>
                        <m:r>
                          <a:rPr lang="en-US" sz="2400" b="0" i="1" smtClean="0">
                            <a:latin typeface="Cambria Math" panose="02040503050406030204" pitchFamily="18" charset="0"/>
                          </a:rPr>
                          <m:t>𝑏</m:t>
                        </m:r>
                      </m:e>
                      <m:sub>
                        <m:r>
                          <a:rPr lang="en-US" sz="2400" b="0" i="1" smtClean="0">
                            <a:latin typeface="Cambria Math" panose="02040503050406030204" pitchFamily="18" charset="0"/>
                          </a:rPr>
                          <m:t>−1</m:t>
                        </m:r>
                      </m:sub>
                    </m:sSub>
                    <m:d>
                      <m:dPr>
                        <m:ctrlPr>
                          <a:rPr lang="en-US" sz="2400" i="1">
                            <a:latin typeface="Cambria Math" panose="02040503050406030204" pitchFamily="18" charset="0"/>
                          </a:rPr>
                        </m:ctrlPr>
                      </m:dPr>
                      <m:e>
                        <m:r>
                          <a:rPr lang="pt-PT" sz="2400" b="0" i="1" smtClean="0">
                            <a:latin typeface="Cambria Math" panose="02040503050406030204" pitchFamily="18" charset="0"/>
                          </a:rPr>
                          <m:t>𝑖</m:t>
                        </m:r>
                        <m:r>
                          <a:rPr lang="en-US" sz="2400" b="0" i="1" smtClean="0">
                            <a:latin typeface="Cambria Math" panose="02040503050406030204" pitchFamily="18" charset="0"/>
                          </a:rPr>
                          <m:t>−</m:t>
                        </m:r>
                        <m:r>
                          <a:rPr lang="pt-PT" sz="2400" b="0" i="1" smtClean="0">
                            <a:latin typeface="Cambria Math" panose="02040503050406030204" pitchFamily="18" charset="0"/>
                          </a:rPr>
                          <m:t>𝑛</m:t>
                        </m:r>
                      </m:e>
                    </m:d>
                    <m:r>
                      <a:rPr lang="en-US" sz="2400" b="0" i="1" smtClean="0">
                        <a:latin typeface="Cambria Math" panose="02040503050406030204" pitchFamily="18" charset="0"/>
                      </a:rPr>
                      <m:t>+</m:t>
                    </m:r>
                    <m:r>
                      <a:rPr lang="en-US" sz="2400" b="0" i="1" smtClean="0">
                        <a:latin typeface="Cambria Math" panose="02040503050406030204" pitchFamily="18" charset="0"/>
                      </a:rPr>
                      <m:t>𝑑</m:t>
                    </m:r>
                    <m:r>
                      <a:rPr lang="en-US" sz="2400" b="0" i="1" smtClean="0">
                        <a:latin typeface="Cambria Math" panose="02040503050406030204" pitchFamily="18" charset="0"/>
                      </a:rPr>
                      <m:t>=</m:t>
                    </m:r>
                    <m:r>
                      <a:rPr lang="pt-PT" sz="2400" b="0" i="1" smtClean="0">
                        <a:latin typeface="Cambria Math" panose="02040503050406030204" pitchFamily="18" charset="0"/>
                      </a:rPr>
                      <m:t>𝑖</m:t>
                    </m:r>
                    <m:sSub>
                      <m:sSubPr>
                        <m:ctrlPr>
                          <a:rPr lang="en-US" sz="2400" i="1">
                            <a:latin typeface="Cambria Math" panose="02040503050406030204" pitchFamily="18" charset="0"/>
                          </a:rPr>
                        </m:ctrlPr>
                      </m:sSubPr>
                      <m:e>
                        <m:r>
                          <a:rPr lang="en-US" sz="2400" b="0" i="1" smtClean="0">
                            <a:latin typeface="Cambria Math" panose="02040503050406030204" pitchFamily="18" charset="0"/>
                          </a:rPr>
                          <m:t>𝑏</m:t>
                        </m:r>
                      </m:e>
                      <m:sub>
                        <m:r>
                          <a:rPr lang="en-US" sz="2400" b="0" i="1" smtClean="0">
                            <a:latin typeface="Cambria Math" panose="02040503050406030204" pitchFamily="18" charset="0"/>
                          </a:rPr>
                          <m:t>−1</m:t>
                        </m:r>
                      </m:sub>
                    </m:sSub>
                    <m:r>
                      <a:rPr lang="en-US" sz="2400" b="0" i="1" smtClean="0">
                        <a:latin typeface="Cambria Math" panose="02040503050406030204" pitchFamily="18" charset="0"/>
                      </a:rPr>
                      <m:t>+</m:t>
                    </m:r>
                    <m:r>
                      <a:rPr lang="en-US" sz="2400" b="0" i="1" smtClean="0">
                        <a:latin typeface="Cambria Math" panose="02040503050406030204" pitchFamily="18" charset="0"/>
                      </a:rPr>
                      <m:t>𝑑</m:t>
                    </m:r>
                    <m:r>
                      <a:rPr lang="en-US" sz="2400" b="0" i="1" smtClean="0">
                        <a:latin typeface="Cambria Math" panose="02040503050406030204" pitchFamily="18" charset="0"/>
                      </a:rPr>
                      <m:t>−</m:t>
                    </m:r>
                    <m:r>
                      <a:rPr lang="pt-PT" sz="2400" b="0" i="1" smtClean="0">
                        <a:latin typeface="Cambria Math" panose="02040503050406030204" pitchFamily="18" charset="0"/>
                      </a:rPr>
                      <m:t>𝑛</m:t>
                    </m:r>
                    <m:sSub>
                      <m:sSubPr>
                        <m:ctrlPr>
                          <a:rPr lang="en-US" sz="2400" i="1">
                            <a:latin typeface="Cambria Math" panose="02040503050406030204" pitchFamily="18" charset="0"/>
                          </a:rPr>
                        </m:ctrlPr>
                      </m:sSubPr>
                      <m:e>
                        <m:r>
                          <a:rPr lang="en-US" sz="2400" b="0" i="1" smtClean="0">
                            <a:latin typeface="Cambria Math" panose="02040503050406030204" pitchFamily="18" charset="0"/>
                          </a:rPr>
                          <m:t>𝑏</m:t>
                        </m:r>
                      </m:e>
                      <m:sub>
                        <m:r>
                          <a:rPr lang="en-US" sz="2400" b="0" i="1" smtClean="0">
                            <a:latin typeface="Cambria Math" panose="02040503050406030204" pitchFamily="18" charset="0"/>
                          </a:rPr>
                          <m:t>−1</m:t>
                        </m:r>
                      </m:sub>
                    </m:sSub>
                  </m:oMath>
                </a14:m>
                <a:endParaRPr lang="en-US" sz="2400" dirty="0"/>
              </a:p>
              <a:p>
                <a:pPr marL="0" indent="0" algn="just">
                  <a:buNone/>
                </a:pPr>
                <a:r>
                  <a:rPr lang="en-US" sz="2400" dirty="0"/>
                  <a:t>Where:</a:t>
                </a:r>
              </a:p>
              <a:p>
                <a:pPr marL="457200" lvl="1" indent="0" algn="just">
                  <a:buNone/>
                </a:pPr>
                <a:r>
                  <a:rPr lang="en-US" i="1" dirty="0"/>
                  <a:t>d</a:t>
                </a:r>
                <a:r>
                  <a:rPr lang="en-US" dirty="0"/>
                  <a:t> the primary fiscal balance (deficit) as % of GDP</a:t>
                </a:r>
              </a:p>
              <a:p>
                <a:pPr marL="457200" lvl="1" indent="0" algn="just">
                  <a:buNone/>
                </a:pPr>
                <a:r>
                  <a:rPr lang="en-US" i="1" dirty="0"/>
                  <a:t>b</a:t>
                </a:r>
                <a:r>
                  <a:rPr lang="en-US" dirty="0"/>
                  <a:t> the debt ratio as % of GDP </a:t>
                </a:r>
              </a:p>
              <a:p>
                <a:pPr marL="457200" lvl="1" indent="0" algn="just">
                  <a:buNone/>
                </a:pPr>
                <a:r>
                  <a:rPr lang="en-US" i="1" dirty="0"/>
                  <a:t>n</a:t>
                </a:r>
                <a:r>
                  <a:rPr lang="en-US" dirty="0"/>
                  <a:t> the nominal growth rate of GDP</a:t>
                </a:r>
              </a:p>
              <a:p>
                <a:pPr marL="457200" lvl="1" indent="0" algn="just">
                  <a:buNone/>
                </a:pPr>
                <a:r>
                  <a:rPr lang="en-US" i="1" dirty="0" err="1"/>
                  <a:t>i</a:t>
                </a:r>
                <a:r>
                  <a:rPr lang="en-US" dirty="0"/>
                  <a:t> the nominal interest rate</a:t>
                </a:r>
              </a:p>
              <a:p>
                <a:pPr marL="0" indent="0" algn="just">
                  <a:buNone/>
                </a:pPr>
                <a:endParaRPr lang="en-US" sz="2400" b="1" dirty="0"/>
              </a:p>
              <a:p>
                <a:pPr marL="0" indent="0" algn="just">
                  <a:buNone/>
                </a:pPr>
                <a:endParaRPr lang="en-US" sz="2400" dirty="0"/>
              </a:p>
              <a:p>
                <a:pPr algn="just"/>
                <a:endParaRPr lang="en-US" sz="2400" dirty="0"/>
              </a:p>
              <a:p>
                <a:pPr marL="0" indent="0" algn="just">
                  <a:buNone/>
                </a:pPr>
                <a:endParaRPr lang="en-GB" sz="2400" dirty="0"/>
              </a:p>
              <a:p>
                <a:pPr marL="0" indent="0" algn="ctr">
                  <a:buNone/>
                </a:pPr>
                <a:endParaRPr lang="en-GB" sz="2400" dirty="0"/>
              </a:p>
            </p:txBody>
          </p:sp>
        </mc:Choice>
        <mc:Fallback xmlns="">
          <p:sp>
            <p:nvSpPr>
              <p:cNvPr id="8" name="Marcador de Posição de Conteúdo 2">
                <a:extLst>
                  <a:ext uri="{FF2B5EF4-FFF2-40B4-BE49-F238E27FC236}">
                    <a16:creationId xmlns:a16="http://schemas.microsoft.com/office/drawing/2014/main" id="{ED563A3D-1CAB-49FB-96AF-691DC262E10B}"/>
                  </a:ext>
                </a:extLst>
              </p:cNvPr>
              <p:cNvSpPr>
                <a:spLocks noGrp="1" noRot="1" noChangeAspect="1" noMove="1" noResize="1" noEditPoints="1" noAdjustHandles="1" noChangeArrowheads="1" noChangeShapeType="1" noTextEdit="1"/>
              </p:cNvSpPr>
              <p:nvPr>
                <p:ph idx="1"/>
              </p:nvPr>
            </p:nvSpPr>
            <p:spPr>
              <a:xfrm>
                <a:off x="757418" y="1453624"/>
                <a:ext cx="10438228" cy="4662695"/>
              </a:xfrm>
              <a:blipFill>
                <a:blip r:embed="rId2"/>
                <a:stretch>
                  <a:fillRect l="-876" t="-1830" r="-876" b="-13595"/>
                </a:stretch>
              </a:blipFill>
            </p:spPr>
            <p:txBody>
              <a:bodyPr/>
              <a:lstStyle/>
              <a:p>
                <a:r>
                  <a:rPr lang="en-US">
                    <a:noFill/>
                  </a:rPr>
                  <a:t> </a:t>
                </a:r>
              </a:p>
            </p:txBody>
          </p:sp>
        </mc:Fallback>
      </mc:AlternateContent>
    </p:spTree>
    <p:extLst>
      <p:ext uri="{BB962C8B-B14F-4D97-AF65-F5344CB8AC3E}">
        <p14:creationId xmlns:p14="http://schemas.microsoft.com/office/powerpoint/2010/main" val="24597042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19668" y="393701"/>
            <a:ext cx="10515600" cy="857388"/>
          </a:xfrm>
        </p:spPr>
        <p:txBody>
          <a:bodyPr>
            <a:noAutofit/>
          </a:bodyPr>
          <a:lstStyle/>
          <a:p>
            <a:r>
              <a:rPr lang="en-GB" b="1" dirty="0">
                <a:latin typeface="+mn-lt"/>
              </a:rPr>
              <a:t>Learning outcomes (#1)</a:t>
            </a:r>
            <a:endParaRPr lang="pt-PT" b="1" dirty="0">
              <a:latin typeface="+mn-lt"/>
            </a:endParaRPr>
          </a:p>
        </p:txBody>
      </p:sp>
      <p:sp>
        <p:nvSpPr>
          <p:cNvPr id="3" name="Marcador de Posição de Conteúdo 2"/>
          <p:cNvSpPr>
            <a:spLocks noGrp="1"/>
          </p:cNvSpPr>
          <p:nvPr>
            <p:ph idx="1"/>
          </p:nvPr>
        </p:nvSpPr>
        <p:spPr>
          <a:xfrm>
            <a:off x="419668" y="1459418"/>
            <a:ext cx="11303759" cy="4600188"/>
          </a:xfrm>
        </p:spPr>
        <p:txBody>
          <a:bodyPr>
            <a:noAutofit/>
          </a:bodyPr>
          <a:lstStyle/>
          <a:p>
            <a:pPr>
              <a:spcBef>
                <a:spcPts val="0"/>
              </a:spcBef>
            </a:pPr>
            <a:r>
              <a:rPr lang="en-GB" dirty="0"/>
              <a:t>Explain the main objectives of the fiscal policy and relate it to government’s economic functions</a:t>
            </a:r>
          </a:p>
          <a:p>
            <a:pPr>
              <a:spcBef>
                <a:spcPts val="0"/>
              </a:spcBef>
            </a:pPr>
            <a:endParaRPr lang="en-GB" dirty="0"/>
          </a:p>
          <a:p>
            <a:pPr>
              <a:spcBef>
                <a:spcPts val="0"/>
              </a:spcBef>
            </a:pPr>
            <a:r>
              <a:rPr lang="en-GB" dirty="0"/>
              <a:t>Explain the differences in the temporal dynamics of FP and MP</a:t>
            </a:r>
          </a:p>
          <a:p>
            <a:pPr>
              <a:spcBef>
                <a:spcPts val="0"/>
              </a:spcBef>
            </a:pPr>
            <a:endParaRPr lang="en-GB" dirty="0"/>
          </a:p>
          <a:p>
            <a:pPr>
              <a:spcBef>
                <a:spcPts val="0"/>
              </a:spcBef>
            </a:pPr>
            <a:r>
              <a:rPr lang="en-GB" dirty="0"/>
              <a:t>Define public budget and fiscal balance </a:t>
            </a:r>
          </a:p>
          <a:p>
            <a:pPr>
              <a:spcBef>
                <a:spcPts val="0"/>
              </a:spcBef>
            </a:pPr>
            <a:endParaRPr lang="en-GB" dirty="0"/>
          </a:p>
          <a:p>
            <a:pPr>
              <a:spcBef>
                <a:spcPts val="0"/>
              </a:spcBef>
            </a:pPr>
            <a:r>
              <a:rPr lang="en-GB" dirty="0"/>
              <a:t>Explain the different components of the fiscal balance (e.g. financial vs primary balance; cyclical vs structural balance; OECD’s “underlying fiscal balance”)</a:t>
            </a:r>
          </a:p>
          <a:p>
            <a:pPr>
              <a:spcBef>
                <a:spcPts val="0"/>
              </a:spcBef>
            </a:pPr>
            <a:endParaRPr lang="en-GB" dirty="0"/>
          </a:p>
          <a:p>
            <a:pPr>
              <a:spcBef>
                <a:spcPts val="0"/>
              </a:spcBef>
            </a:pPr>
            <a:endParaRPr lang="pt-PT" dirty="0"/>
          </a:p>
          <a:p>
            <a:pPr>
              <a:spcBef>
                <a:spcPts val="0"/>
              </a:spcBef>
            </a:pPr>
            <a:endParaRPr lang="en-GB" dirty="0"/>
          </a:p>
          <a:p>
            <a:pPr marL="0" indent="0">
              <a:spcBef>
                <a:spcPts val="0"/>
              </a:spcBef>
              <a:buNone/>
            </a:pPr>
            <a:endParaRPr lang="en-GB" dirty="0"/>
          </a:p>
          <a:p>
            <a:pPr marL="0" indent="0">
              <a:spcBef>
                <a:spcPts val="0"/>
              </a:spcBef>
              <a:buNone/>
            </a:pPr>
            <a:endParaRPr lang="pt-PT" dirty="0"/>
          </a:p>
        </p:txBody>
      </p:sp>
    </p:spTree>
    <p:extLst>
      <p:ext uri="{BB962C8B-B14F-4D97-AF65-F5344CB8AC3E}">
        <p14:creationId xmlns:p14="http://schemas.microsoft.com/office/powerpoint/2010/main" val="186838261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26967" y="303508"/>
            <a:ext cx="10515600" cy="787814"/>
          </a:xfrm>
        </p:spPr>
        <p:txBody>
          <a:bodyPr>
            <a:noAutofit/>
          </a:bodyPr>
          <a:lstStyle/>
          <a:p>
            <a:r>
              <a:rPr lang="pt-PT" sz="3200" b="1" dirty="0" err="1">
                <a:latin typeface="+mn-lt"/>
              </a:rPr>
              <a:t>Public</a:t>
            </a:r>
            <a:r>
              <a:rPr lang="pt-PT" sz="3200" b="1" dirty="0">
                <a:latin typeface="+mn-lt"/>
              </a:rPr>
              <a:t> </a:t>
            </a:r>
            <a:r>
              <a:rPr lang="pt-PT" sz="3200" b="1" dirty="0" err="1">
                <a:latin typeface="+mn-lt"/>
              </a:rPr>
              <a:t>debt</a:t>
            </a:r>
            <a:r>
              <a:rPr lang="pt-PT" sz="3200" b="1" dirty="0">
                <a:latin typeface="+mn-lt"/>
              </a:rPr>
              <a:t> </a:t>
            </a:r>
            <a:r>
              <a:rPr lang="pt-PT" sz="3200" b="1" dirty="0" err="1">
                <a:latin typeface="+mn-lt"/>
              </a:rPr>
              <a:t>dynamics</a:t>
            </a:r>
            <a:endParaRPr lang="pt-PT" sz="3200" b="1" dirty="0">
              <a:latin typeface="+mn-lt"/>
            </a:endParaRPr>
          </a:p>
        </p:txBody>
      </p:sp>
      <mc:AlternateContent xmlns:mc="http://schemas.openxmlformats.org/markup-compatibility/2006" xmlns:a14="http://schemas.microsoft.com/office/drawing/2010/main">
        <mc:Choice Requires="a14">
          <p:sp>
            <p:nvSpPr>
              <p:cNvPr id="3" name="Marcador de Posição de Conteúdo 2"/>
              <p:cNvSpPr>
                <a:spLocks noGrp="1"/>
              </p:cNvSpPr>
              <p:nvPr>
                <p:ph idx="1"/>
              </p:nvPr>
            </p:nvSpPr>
            <p:spPr>
              <a:xfrm>
                <a:off x="326967" y="1147984"/>
                <a:ext cx="11454725" cy="4795424"/>
              </a:xfrm>
            </p:spPr>
            <p:txBody>
              <a:bodyPr>
                <a:noAutofit/>
              </a:bodyPr>
              <a:lstStyle/>
              <a:p>
                <a:pPr marL="0" indent="0" algn="ctr">
                  <a:buNone/>
                </a:pPr>
                <a:endParaRPr lang="en-US" sz="2400" i="1" dirty="0">
                  <a:latin typeface="Cambria Math" panose="02040503050406030204" pitchFamily="18" charset="0"/>
                </a:endParaRPr>
              </a:p>
              <a:p>
                <a:pPr marL="0" indent="0" algn="just">
                  <a:buNone/>
                </a:pPr>
                <a14:m>
                  <m:oMathPara xmlns:m="http://schemas.openxmlformats.org/officeDocument/2006/math">
                    <m:oMathParaPr>
                      <m:jc m:val="centerGroup"/>
                    </m:oMathParaPr>
                    <m:oMath xmlns:m="http://schemas.openxmlformats.org/officeDocument/2006/math">
                      <m:r>
                        <a:rPr lang="en-US" sz="2400" i="1">
                          <a:latin typeface="Cambria Math" panose="02040503050406030204" pitchFamily="18" charset="0"/>
                        </a:rPr>
                        <m:t>𝑏</m:t>
                      </m:r>
                      <m:r>
                        <a:rPr lang="pt-PT" sz="2400" i="1" baseline="-25000">
                          <a:latin typeface="Cambria Math" panose="02040503050406030204" pitchFamily="18" charset="0"/>
                        </a:rPr>
                        <m:t>𝑡</m:t>
                      </m:r>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𝑏</m:t>
                          </m:r>
                        </m:e>
                        <m:sub>
                          <m:r>
                            <a:rPr lang="en-US" sz="2400" i="1">
                              <a:latin typeface="Cambria Math" panose="02040503050406030204" pitchFamily="18" charset="0"/>
                            </a:rPr>
                            <m:t>−1</m:t>
                          </m:r>
                        </m:sub>
                      </m:sSub>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𝑏</m:t>
                          </m:r>
                        </m:e>
                        <m:sub>
                          <m:r>
                            <a:rPr lang="en-US" sz="2400" i="1">
                              <a:latin typeface="Cambria Math" panose="02040503050406030204" pitchFamily="18" charset="0"/>
                            </a:rPr>
                            <m:t>−1</m:t>
                          </m:r>
                        </m:sub>
                      </m:sSub>
                      <m:d>
                        <m:dPr>
                          <m:ctrlPr>
                            <a:rPr lang="en-US" sz="2400" i="1">
                              <a:latin typeface="Cambria Math" panose="02040503050406030204" pitchFamily="18" charset="0"/>
                            </a:rPr>
                          </m:ctrlPr>
                        </m:dPr>
                        <m:e>
                          <m:r>
                            <a:rPr lang="pt-PT" sz="2400" b="0" i="1" smtClean="0">
                              <a:latin typeface="Cambria Math" panose="02040503050406030204" pitchFamily="18" charset="0"/>
                            </a:rPr>
                            <m:t>𝑖</m:t>
                          </m:r>
                          <m:r>
                            <a:rPr lang="en-US" sz="2400" i="1">
                              <a:latin typeface="Cambria Math" panose="02040503050406030204" pitchFamily="18" charset="0"/>
                            </a:rPr>
                            <m:t>−</m:t>
                          </m:r>
                          <m:r>
                            <a:rPr lang="pt-PT" sz="2400" b="0" i="1" smtClean="0">
                              <a:latin typeface="Cambria Math" panose="02040503050406030204" pitchFamily="18" charset="0"/>
                            </a:rPr>
                            <m:t>𝑛</m:t>
                          </m:r>
                        </m:e>
                      </m:d>
                      <m:r>
                        <a:rPr lang="en-US" sz="2400" i="1">
                          <a:latin typeface="Cambria Math" panose="02040503050406030204" pitchFamily="18" charset="0"/>
                        </a:rPr>
                        <m:t>+</m:t>
                      </m:r>
                      <m:r>
                        <a:rPr lang="en-US" sz="2400" i="1">
                          <a:latin typeface="Cambria Math" panose="02040503050406030204" pitchFamily="18" charset="0"/>
                        </a:rPr>
                        <m:t>𝑑</m:t>
                      </m:r>
                      <m:r>
                        <a:rPr lang="en-US" sz="2400" i="1">
                          <a:latin typeface="Cambria Math" panose="02040503050406030204" pitchFamily="18" charset="0"/>
                        </a:rPr>
                        <m:t>=</m:t>
                      </m:r>
                      <m:r>
                        <a:rPr lang="pt-PT" sz="2400" b="0" i="1" smtClean="0">
                          <a:latin typeface="Cambria Math" panose="02040503050406030204" pitchFamily="18" charset="0"/>
                        </a:rPr>
                        <m:t>𝑖</m:t>
                      </m:r>
                      <m:sSub>
                        <m:sSubPr>
                          <m:ctrlPr>
                            <a:rPr lang="en-US" sz="2400" i="1">
                              <a:latin typeface="Cambria Math" panose="02040503050406030204" pitchFamily="18" charset="0"/>
                            </a:rPr>
                          </m:ctrlPr>
                        </m:sSubPr>
                        <m:e>
                          <m:r>
                            <a:rPr lang="en-US" sz="2400" i="1">
                              <a:latin typeface="Cambria Math" panose="02040503050406030204" pitchFamily="18" charset="0"/>
                            </a:rPr>
                            <m:t>𝑏</m:t>
                          </m:r>
                        </m:e>
                        <m:sub>
                          <m:r>
                            <a:rPr lang="en-US" sz="2400" i="1">
                              <a:latin typeface="Cambria Math" panose="02040503050406030204" pitchFamily="18" charset="0"/>
                            </a:rPr>
                            <m:t>−1</m:t>
                          </m:r>
                        </m:sub>
                      </m:sSub>
                      <m:r>
                        <a:rPr lang="en-US" sz="2400" i="1">
                          <a:latin typeface="Cambria Math" panose="02040503050406030204" pitchFamily="18" charset="0"/>
                        </a:rPr>
                        <m:t>+</m:t>
                      </m:r>
                      <m:r>
                        <a:rPr lang="en-US" sz="2400" i="1">
                          <a:latin typeface="Cambria Math" panose="02040503050406030204" pitchFamily="18" charset="0"/>
                        </a:rPr>
                        <m:t>𝑑</m:t>
                      </m:r>
                      <m:r>
                        <a:rPr lang="en-US" sz="2400" i="1">
                          <a:latin typeface="Cambria Math" panose="02040503050406030204" pitchFamily="18" charset="0"/>
                        </a:rPr>
                        <m:t>−</m:t>
                      </m:r>
                      <m:r>
                        <a:rPr lang="pt-PT" sz="2400" b="0" i="1" smtClean="0">
                          <a:latin typeface="Cambria Math" panose="02040503050406030204" pitchFamily="18" charset="0"/>
                        </a:rPr>
                        <m:t>𝑛</m:t>
                      </m:r>
                      <m:sSub>
                        <m:sSubPr>
                          <m:ctrlPr>
                            <a:rPr lang="en-US" sz="2400" i="1">
                              <a:latin typeface="Cambria Math" panose="02040503050406030204" pitchFamily="18" charset="0"/>
                            </a:rPr>
                          </m:ctrlPr>
                        </m:sSubPr>
                        <m:e>
                          <m:r>
                            <a:rPr lang="en-US" sz="2400" i="1">
                              <a:latin typeface="Cambria Math" panose="02040503050406030204" pitchFamily="18" charset="0"/>
                            </a:rPr>
                            <m:t>𝑏</m:t>
                          </m:r>
                        </m:e>
                        <m:sub>
                          <m:r>
                            <a:rPr lang="en-US" sz="2400" i="1">
                              <a:latin typeface="Cambria Math" panose="02040503050406030204" pitchFamily="18" charset="0"/>
                            </a:rPr>
                            <m:t>−1</m:t>
                          </m:r>
                        </m:sub>
                      </m:sSub>
                    </m:oMath>
                  </m:oMathPara>
                </a14:m>
                <a:endParaRPr lang="en-GB" sz="2400" dirty="0"/>
              </a:p>
              <a:p>
                <a:pPr algn="just"/>
                <a:endParaRPr lang="en-GB" sz="2400" dirty="0"/>
              </a:p>
              <a:p>
                <a:pPr algn="just"/>
                <a:r>
                  <a:rPr lang="en-GB" sz="2400" dirty="0"/>
                  <a:t>We can decompose the </a:t>
                </a:r>
                <a:r>
                  <a:rPr lang="en-US" sz="2400" dirty="0"/>
                  <a:t>variation of the public debt ratio into </a:t>
                </a:r>
                <a:r>
                  <a:rPr lang="en-US" sz="2400" b="1" dirty="0"/>
                  <a:t>three components</a:t>
                </a:r>
                <a:r>
                  <a:rPr lang="en-US" sz="2400" dirty="0"/>
                  <a:t>: </a:t>
                </a:r>
              </a:p>
              <a:p>
                <a:pPr marL="457200" indent="-457200" algn="just">
                  <a:buAutoNum type="arabicParenR"/>
                </a:pPr>
                <a:r>
                  <a:rPr lang="en-US" sz="2400" b="1" dirty="0"/>
                  <a:t>interest payments on past debt, </a:t>
                </a:r>
              </a:p>
              <a:p>
                <a:pPr marL="457200" indent="-457200" algn="just">
                  <a:buAutoNum type="arabicParenR"/>
                </a:pPr>
                <a:r>
                  <a:rPr lang="en-US" sz="2400" b="1" dirty="0"/>
                  <a:t>primary fiscal balance, </a:t>
                </a:r>
              </a:p>
              <a:p>
                <a:pPr marL="457200" indent="-457200" algn="just">
                  <a:buAutoNum type="arabicParenR"/>
                </a:pPr>
                <a:r>
                  <a:rPr lang="en-US" sz="2400" b="1" dirty="0"/>
                  <a:t>country’s economic growth</a:t>
                </a:r>
              </a:p>
              <a:p>
                <a:pPr marL="0" indent="0" algn="just">
                  <a:buNone/>
                </a:pPr>
                <a:endParaRPr lang="pt-PT" sz="2400" dirty="0"/>
              </a:p>
              <a:p>
                <a:pPr marL="0" indent="0" algn="just">
                  <a:buNone/>
                </a:pPr>
                <a:endParaRPr lang="en-GB" sz="2400" dirty="0"/>
              </a:p>
              <a:p>
                <a:pPr marL="0" indent="0" algn="ctr">
                  <a:buNone/>
                </a:pPr>
                <a:endParaRPr lang="en-GB" sz="2400" dirty="0"/>
              </a:p>
            </p:txBody>
          </p:sp>
        </mc:Choice>
        <mc:Fallback xmlns="">
          <p:sp>
            <p:nvSpPr>
              <p:cNvPr id="3" name="Marcador de Posição de Conteúdo 2"/>
              <p:cNvSpPr>
                <a:spLocks noGrp="1" noRot="1" noChangeAspect="1" noMove="1" noResize="1" noEditPoints="1" noAdjustHandles="1" noChangeArrowheads="1" noChangeShapeType="1" noTextEdit="1"/>
              </p:cNvSpPr>
              <p:nvPr>
                <p:ph idx="1"/>
              </p:nvPr>
            </p:nvSpPr>
            <p:spPr>
              <a:xfrm>
                <a:off x="326967" y="1147984"/>
                <a:ext cx="11454725" cy="4795424"/>
              </a:xfrm>
              <a:blipFill>
                <a:blip r:embed="rId2"/>
                <a:stretch>
                  <a:fillRect l="-852"/>
                </a:stretch>
              </a:blipFill>
            </p:spPr>
            <p:txBody>
              <a:bodyPr/>
              <a:lstStyle/>
              <a:p>
                <a:r>
                  <a:rPr lang="en-US">
                    <a:noFill/>
                  </a:rPr>
                  <a:t> </a:t>
                </a:r>
              </a:p>
            </p:txBody>
          </p:sp>
        </mc:Fallback>
      </mc:AlternateContent>
      <p:sp>
        <p:nvSpPr>
          <p:cNvPr id="5" name="Oval 4"/>
          <p:cNvSpPr/>
          <p:nvPr/>
        </p:nvSpPr>
        <p:spPr>
          <a:xfrm>
            <a:off x="8388639" y="1334781"/>
            <a:ext cx="671146" cy="712177"/>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6799381" y="1334780"/>
            <a:ext cx="671146" cy="712177"/>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7807079" y="1334779"/>
            <a:ext cx="253511" cy="71217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6699734" y="886374"/>
            <a:ext cx="870439" cy="523220"/>
          </a:xfrm>
          <a:prstGeom prst="rect">
            <a:avLst/>
          </a:prstGeom>
          <a:noFill/>
        </p:spPr>
        <p:txBody>
          <a:bodyPr wrap="square" rtlCol="0">
            <a:spAutoFit/>
          </a:bodyPr>
          <a:lstStyle/>
          <a:p>
            <a:pPr algn="ctr"/>
            <a:r>
              <a:rPr lang="pt-PT" sz="2800" b="1" dirty="0"/>
              <a:t>1</a:t>
            </a:r>
            <a:endParaRPr lang="en-US" sz="2800" b="1" dirty="0"/>
          </a:p>
        </p:txBody>
      </p:sp>
      <p:sp>
        <p:nvSpPr>
          <p:cNvPr id="11" name="TextBox 10"/>
          <p:cNvSpPr txBox="1"/>
          <p:nvPr/>
        </p:nvSpPr>
        <p:spPr>
          <a:xfrm>
            <a:off x="7442682" y="886374"/>
            <a:ext cx="870439" cy="523220"/>
          </a:xfrm>
          <a:prstGeom prst="rect">
            <a:avLst/>
          </a:prstGeom>
          <a:noFill/>
        </p:spPr>
        <p:txBody>
          <a:bodyPr wrap="square" rtlCol="0">
            <a:spAutoFit/>
          </a:bodyPr>
          <a:lstStyle/>
          <a:p>
            <a:pPr algn="ctr"/>
            <a:r>
              <a:rPr lang="pt-PT" sz="2800" b="1" dirty="0"/>
              <a:t>2</a:t>
            </a:r>
            <a:endParaRPr lang="en-US" sz="2800" b="1" dirty="0"/>
          </a:p>
        </p:txBody>
      </p:sp>
      <p:sp>
        <p:nvSpPr>
          <p:cNvPr id="12" name="TextBox 11"/>
          <p:cNvSpPr txBox="1"/>
          <p:nvPr/>
        </p:nvSpPr>
        <p:spPr>
          <a:xfrm>
            <a:off x="8195896" y="886374"/>
            <a:ext cx="870439" cy="523220"/>
          </a:xfrm>
          <a:prstGeom prst="rect">
            <a:avLst/>
          </a:prstGeom>
          <a:noFill/>
        </p:spPr>
        <p:txBody>
          <a:bodyPr wrap="square" rtlCol="0">
            <a:spAutoFit/>
          </a:bodyPr>
          <a:lstStyle/>
          <a:p>
            <a:pPr algn="ctr"/>
            <a:r>
              <a:rPr lang="pt-PT" sz="2800" b="1" dirty="0"/>
              <a:t>3</a:t>
            </a:r>
            <a:endParaRPr lang="en-US" sz="2800" b="1" dirty="0"/>
          </a:p>
        </p:txBody>
      </p:sp>
    </p:spTree>
    <p:extLst>
      <p:ext uri="{BB962C8B-B14F-4D97-AF65-F5344CB8AC3E}">
        <p14:creationId xmlns:p14="http://schemas.microsoft.com/office/powerpoint/2010/main" val="426689352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66686" y="286799"/>
            <a:ext cx="10515600" cy="787814"/>
          </a:xfrm>
        </p:spPr>
        <p:txBody>
          <a:bodyPr>
            <a:noAutofit/>
          </a:bodyPr>
          <a:lstStyle/>
          <a:p>
            <a:r>
              <a:rPr lang="en-GB" sz="3200" b="1" dirty="0">
                <a:latin typeface="+mn-lt"/>
              </a:rPr>
              <a:t>Stabilization</a:t>
            </a:r>
            <a:endParaRPr lang="pt-PT" sz="3200" b="1" dirty="0">
              <a:latin typeface="+mn-lt"/>
            </a:endParaRPr>
          </a:p>
        </p:txBody>
      </p:sp>
      <mc:AlternateContent xmlns:mc="http://schemas.openxmlformats.org/markup-compatibility/2006" xmlns:a14="http://schemas.microsoft.com/office/drawing/2010/main">
        <mc:Choice Requires="a14">
          <p:sp>
            <p:nvSpPr>
              <p:cNvPr id="8" name="Marcador de Posição de Conteúdo 2">
                <a:extLst>
                  <a:ext uri="{FF2B5EF4-FFF2-40B4-BE49-F238E27FC236}">
                    <a16:creationId xmlns:a16="http://schemas.microsoft.com/office/drawing/2014/main" id="{ED563A3D-1CAB-49FB-96AF-691DC262E10B}"/>
                  </a:ext>
                </a:extLst>
              </p:cNvPr>
              <p:cNvSpPr>
                <a:spLocks noGrp="1"/>
              </p:cNvSpPr>
              <p:nvPr>
                <p:ph idx="1"/>
              </p:nvPr>
            </p:nvSpPr>
            <p:spPr>
              <a:xfrm>
                <a:off x="757418" y="1453624"/>
                <a:ext cx="10438228" cy="4662695"/>
              </a:xfrm>
            </p:spPr>
            <p:txBody>
              <a:bodyPr>
                <a:noAutofit/>
              </a:bodyPr>
              <a:lstStyle/>
              <a:p>
                <a:pPr marL="0" indent="0" algn="just">
                  <a:buNone/>
                </a:pPr>
                <a:r>
                  <a:rPr lang="en-US" sz="2400" dirty="0"/>
                  <a:t>The model of debt dynamics (as % of GDP) can be written as:</a:t>
                </a:r>
              </a:p>
              <a:p>
                <a:pPr marL="0" indent="0" algn="just">
                  <a:buNone/>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𝑏</m:t>
                      </m:r>
                      <m:r>
                        <a:rPr lang="pt-PT" sz="2400" b="0" i="1" baseline="-25000" smtClean="0">
                          <a:latin typeface="Cambria Math" panose="02040503050406030204" pitchFamily="18" charset="0"/>
                        </a:rPr>
                        <m:t>𝑡</m:t>
                      </m:r>
                      <m:r>
                        <a:rPr lang="en-US" sz="2400" b="0" i="1" smtClean="0">
                          <a:latin typeface="Cambria Math" panose="02040503050406030204" pitchFamily="18" charset="0"/>
                        </a:rPr>
                        <m:t>=</m:t>
                      </m:r>
                      <m:f>
                        <m:fPr>
                          <m:ctrlPr>
                            <a:rPr lang="en-US" sz="2400" i="1">
                              <a:latin typeface="Cambria Math" panose="02040503050406030204" pitchFamily="18" charset="0"/>
                            </a:rPr>
                          </m:ctrlPr>
                        </m:fPr>
                        <m:num>
                          <m:d>
                            <m:dPr>
                              <m:ctrlPr>
                                <a:rPr lang="en-US" sz="2400" i="1">
                                  <a:latin typeface="Cambria Math" panose="02040503050406030204" pitchFamily="18" charset="0"/>
                                </a:rPr>
                              </m:ctrlPr>
                            </m:dPr>
                            <m:e>
                              <m:r>
                                <a:rPr lang="en-US" sz="2400" b="0" i="1" smtClean="0">
                                  <a:latin typeface="Cambria Math" panose="02040503050406030204" pitchFamily="18" charset="0"/>
                                </a:rPr>
                                <m:t>1+</m:t>
                              </m:r>
                              <m:r>
                                <a:rPr lang="en-US" sz="2400" b="0" i="1" smtClean="0">
                                  <a:latin typeface="Cambria Math" panose="02040503050406030204" pitchFamily="18" charset="0"/>
                                </a:rPr>
                                <m:t>𝑖</m:t>
                              </m:r>
                            </m:e>
                          </m:d>
                        </m:num>
                        <m:den>
                          <m:d>
                            <m:dPr>
                              <m:ctrlPr>
                                <a:rPr lang="en-US" sz="2400" i="1">
                                  <a:latin typeface="Cambria Math" panose="02040503050406030204" pitchFamily="18" charset="0"/>
                                </a:rPr>
                              </m:ctrlPr>
                            </m:dPr>
                            <m:e>
                              <m:r>
                                <a:rPr lang="en-US" sz="2400" b="0" i="1" smtClean="0">
                                  <a:latin typeface="Cambria Math" panose="02040503050406030204" pitchFamily="18" charset="0"/>
                                </a:rPr>
                                <m:t>1+</m:t>
                              </m:r>
                              <m:r>
                                <a:rPr lang="en-US" sz="2400" b="0" i="1" smtClean="0">
                                  <a:latin typeface="Cambria Math" panose="02040503050406030204" pitchFamily="18" charset="0"/>
                                </a:rPr>
                                <m:t>𝑛</m:t>
                              </m:r>
                            </m:e>
                          </m:d>
                        </m:den>
                      </m:f>
                      <m:sSub>
                        <m:sSubPr>
                          <m:ctrlPr>
                            <a:rPr lang="en-US" sz="2400" i="1">
                              <a:latin typeface="Cambria Math" panose="02040503050406030204" pitchFamily="18" charset="0"/>
                            </a:rPr>
                          </m:ctrlPr>
                        </m:sSubPr>
                        <m:e>
                          <m:r>
                            <a:rPr lang="en-US" sz="2400" b="0" i="1" smtClean="0">
                              <a:latin typeface="Cambria Math" panose="02040503050406030204" pitchFamily="18" charset="0"/>
                            </a:rPr>
                            <m:t>𝑏</m:t>
                          </m:r>
                        </m:e>
                        <m:sub>
                          <m:r>
                            <a:rPr lang="en-US" sz="2400" b="0" i="1" smtClean="0">
                              <a:latin typeface="Cambria Math" panose="02040503050406030204" pitchFamily="18" charset="0"/>
                            </a:rPr>
                            <m:t>−1</m:t>
                          </m:r>
                        </m:sub>
                      </m:sSub>
                      <m:r>
                        <a:rPr lang="en-US" sz="2400" b="0" i="1" smtClean="0">
                          <a:latin typeface="Cambria Math" panose="02040503050406030204" pitchFamily="18" charset="0"/>
                        </a:rPr>
                        <m:t>+</m:t>
                      </m:r>
                      <m:r>
                        <a:rPr lang="en-US" sz="2400" b="0" i="1" smtClean="0">
                          <a:latin typeface="Cambria Math" panose="02040503050406030204" pitchFamily="18" charset="0"/>
                        </a:rPr>
                        <m:t>𝑑</m:t>
                      </m:r>
                      <m:r>
                        <a:rPr lang="en-US" sz="2400" b="0" i="1" smtClean="0">
                          <a:latin typeface="Cambria Math" panose="02040503050406030204" pitchFamily="18" charset="0"/>
                        </a:rPr>
                        <m:t>≅</m:t>
                      </m:r>
                      <m:d>
                        <m:dPr>
                          <m:ctrlPr>
                            <a:rPr lang="en-US" sz="2400" i="1">
                              <a:latin typeface="Cambria Math" panose="02040503050406030204" pitchFamily="18" charset="0"/>
                            </a:rPr>
                          </m:ctrlPr>
                        </m:dPr>
                        <m:e>
                          <m:r>
                            <a:rPr lang="en-US" sz="2400" b="0" i="1" smtClean="0">
                              <a:latin typeface="Cambria Math" panose="02040503050406030204" pitchFamily="18" charset="0"/>
                            </a:rPr>
                            <m:t>1+</m:t>
                          </m:r>
                          <m:r>
                            <a:rPr lang="en-US" sz="2400" b="0" i="1" smtClean="0">
                              <a:latin typeface="Cambria Math" panose="02040503050406030204" pitchFamily="18" charset="0"/>
                            </a:rPr>
                            <m:t>𝑖</m:t>
                          </m:r>
                          <m:r>
                            <a:rPr lang="en-US" sz="2400" b="0" i="1" smtClean="0">
                              <a:latin typeface="Cambria Math" panose="02040503050406030204" pitchFamily="18" charset="0"/>
                            </a:rPr>
                            <m:t>−</m:t>
                          </m:r>
                          <m:r>
                            <a:rPr lang="en-US" sz="2400" b="0" i="1" smtClean="0">
                              <a:latin typeface="Cambria Math" panose="02040503050406030204" pitchFamily="18" charset="0"/>
                            </a:rPr>
                            <m:t>𝑛</m:t>
                          </m:r>
                        </m:e>
                      </m:d>
                      <m:sSub>
                        <m:sSubPr>
                          <m:ctrlPr>
                            <a:rPr lang="en-US" sz="2400" i="1">
                              <a:latin typeface="Cambria Math" panose="02040503050406030204" pitchFamily="18" charset="0"/>
                            </a:rPr>
                          </m:ctrlPr>
                        </m:sSubPr>
                        <m:e>
                          <m:r>
                            <a:rPr lang="en-US" sz="2400" b="0" i="1" smtClean="0">
                              <a:latin typeface="Cambria Math" panose="02040503050406030204" pitchFamily="18" charset="0"/>
                            </a:rPr>
                            <m:t>𝑏</m:t>
                          </m:r>
                        </m:e>
                        <m:sub>
                          <m:r>
                            <a:rPr lang="en-US" sz="2400" b="0" i="1" smtClean="0">
                              <a:latin typeface="Cambria Math" panose="02040503050406030204" pitchFamily="18" charset="0"/>
                            </a:rPr>
                            <m:t>−1</m:t>
                          </m:r>
                        </m:sub>
                      </m:sSub>
                      <m:r>
                        <a:rPr lang="en-US" sz="2400" b="0" i="1" smtClean="0">
                          <a:latin typeface="Cambria Math" panose="02040503050406030204" pitchFamily="18" charset="0"/>
                        </a:rPr>
                        <m:t>+</m:t>
                      </m:r>
                      <m:r>
                        <a:rPr lang="en-US" sz="2400" b="0" i="1" smtClean="0">
                          <a:latin typeface="Cambria Math" panose="02040503050406030204" pitchFamily="18" charset="0"/>
                        </a:rPr>
                        <m:t>𝑑</m:t>
                      </m:r>
                    </m:oMath>
                  </m:oMathPara>
                </a14:m>
                <a:endParaRPr lang="en-US" sz="2400" dirty="0"/>
              </a:p>
              <a:p>
                <a:pPr marL="0" indent="0" algn="just">
                  <a:buNone/>
                </a:pPr>
                <a:r>
                  <a:rPr lang="en-US" sz="2400" dirty="0"/>
                  <a:t>To achieve stability </a:t>
                </a:r>
                <a:endParaRPr lang="en-US" sz="2400" b="1" dirty="0"/>
              </a:p>
              <a:p>
                <a:pPr marL="0" indent="0" algn="just">
                  <a:buNone/>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𝑑</m:t>
                      </m:r>
                      <m:r>
                        <a:rPr lang="en-US" sz="2400" i="1">
                          <a:latin typeface="Cambria Math" panose="02040503050406030204" pitchFamily="18" charset="0"/>
                        </a:rPr>
                        <m:t>≅</m:t>
                      </m:r>
                      <m:d>
                        <m:dPr>
                          <m:ctrlPr>
                            <a:rPr lang="en-US" sz="2400" i="1">
                              <a:latin typeface="Cambria Math" panose="02040503050406030204" pitchFamily="18" charset="0"/>
                            </a:rPr>
                          </m:ctrlPr>
                        </m:dPr>
                        <m:e>
                          <m:r>
                            <a:rPr lang="en-US" sz="2400" b="0" i="1" smtClean="0">
                              <a:latin typeface="Cambria Math" panose="02040503050406030204" pitchFamily="18" charset="0"/>
                            </a:rPr>
                            <m:t>𝑛</m:t>
                          </m:r>
                          <m:r>
                            <a:rPr lang="en-US" sz="2400" b="0" i="1" smtClean="0">
                              <a:latin typeface="Cambria Math" panose="02040503050406030204" pitchFamily="18" charset="0"/>
                            </a:rPr>
                            <m:t>−</m:t>
                          </m:r>
                          <m:r>
                            <a:rPr lang="en-US" sz="2400" b="0" i="1" smtClean="0">
                              <a:latin typeface="Cambria Math" panose="02040503050406030204" pitchFamily="18" charset="0"/>
                            </a:rPr>
                            <m:t>𝑖</m:t>
                          </m:r>
                        </m:e>
                      </m:d>
                      <m:r>
                        <a:rPr lang="en-US" sz="2400" i="1">
                          <a:latin typeface="Cambria Math" panose="02040503050406030204" pitchFamily="18" charset="0"/>
                        </a:rPr>
                        <m:t>𝑏</m:t>
                      </m:r>
                    </m:oMath>
                  </m:oMathPara>
                </a14:m>
                <a:endParaRPr lang="en-US" sz="2400" dirty="0"/>
              </a:p>
              <a:p>
                <a:pPr marL="0" indent="0" algn="just">
                  <a:buNone/>
                </a:pPr>
                <a:r>
                  <a:rPr lang="en-US" sz="2400" dirty="0"/>
                  <a:t>And the financial deficit</a:t>
                </a:r>
              </a:p>
              <a:p>
                <a:pPr marL="0" indent="0" algn="just">
                  <a:buNone/>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𝑑</m:t>
                      </m:r>
                      <m:r>
                        <a:rPr lang="en-US" sz="2400" b="0" i="1" smtClean="0">
                          <a:latin typeface="Cambria Math" panose="02040503050406030204" pitchFamily="18" charset="0"/>
                        </a:rPr>
                        <m:t>+</m:t>
                      </m:r>
                      <m:r>
                        <a:rPr lang="en-US" sz="2400" b="0" i="1" smtClean="0">
                          <a:latin typeface="Cambria Math" panose="02040503050406030204" pitchFamily="18" charset="0"/>
                        </a:rPr>
                        <m:t>𝑖𝑏</m:t>
                      </m:r>
                      <m:r>
                        <a:rPr lang="en-US" sz="2400" i="1" smtClean="0">
                          <a:latin typeface="Cambria Math" panose="02040503050406030204" pitchFamily="18" charset="0"/>
                        </a:rPr>
                        <m:t>≅</m:t>
                      </m:r>
                      <m:r>
                        <a:rPr lang="en-US" sz="2400" b="0" i="1" smtClean="0">
                          <a:latin typeface="Cambria Math" panose="02040503050406030204" pitchFamily="18" charset="0"/>
                        </a:rPr>
                        <m:t>𝑛</m:t>
                      </m:r>
                      <m:r>
                        <a:rPr lang="en-US" sz="2400" i="1">
                          <a:latin typeface="Cambria Math" panose="02040503050406030204" pitchFamily="18" charset="0"/>
                        </a:rPr>
                        <m:t>𝑏</m:t>
                      </m:r>
                    </m:oMath>
                  </m:oMathPara>
                </a14:m>
                <a:endParaRPr lang="en-US" sz="2400" dirty="0"/>
              </a:p>
              <a:p>
                <a:pPr marL="0" indent="0" algn="just">
                  <a:buNone/>
                </a:pPr>
                <a:r>
                  <a:rPr lang="en-US" sz="2400" dirty="0"/>
                  <a:t>For a debt ratio of 60% and a nominal growth of 5% (3% real and 2% inflation), the financial deficit (</a:t>
                </a:r>
                <a:r>
                  <a:rPr lang="en-US" sz="2400" dirty="0" err="1"/>
                  <a:t>d+ib</a:t>
                </a:r>
                <a:r>
                  <a:rPr lang="en-US" sz="2400" dirty="0"/>
                  <a:t>) is 3%.</a:t>
                </a:r>
              </a:p>
              <a:p>
                <a:pPr marL="0" indent="0" algn="just">
                  <a:buNone/>
                </a:pPr>
                <a:endParaRPr lang="en-US" sz="2400" dirty="0"/>
              </a:p>
              <a:p>
                <a:pPr algn="just"/>
                <a:endParaRPr lang="en-US" sz="2400" dirty="0"/>
              </a:p>
              <a:p>
                <a:pPr marL="0" indent="0" algn="just">
                  <a:buNone/>
                </a:pPr>
                <a:endParaRPr lang="en-GB" sz="2400" dirty="0"/>
              </a:p>
              <a:p>
                <a:pPr marL="0" indent="0" algn="ctr">
                  <a:buNone/>
                </a:pPr>
                <a:endParaRPr lang="en-GB" sz="2400" dirty="0"/>
              </a:p>
            </p:txBody>
          </p:sp>
        </mc:Choice>
        <mc:Fallback xmlns="">
          <p:sp>
            <p:nvSpPr>
              <p:cNvPr id="8" name="Marcador de Posição de Conteúdo 2">
                <a:extLst>
                  <a:ext uri="{FF2B5EF4-FFF2-40B4-BE49-F238E27FC236}">
                    <a16:creationId xmlns:a16="http://schemas.microsoft.com/office/drawing/2014/main" id="{ED563A3D-1CAB-49FB-96AF-691DC262E10B}"/>
                  </a:ext>
                </a:extLst>
              </p:cNvPr>
              <p:cNvSpPr>
                <a:spLocks noGrp="1" noRot="1" noChangeAspect="1" noMove="1" noResize="1" noEditPoints="1" noAdjustHandles="1" noChangeArrowheads="1" noChangeShapeType="1" noTextEdit="1"/>
              </p:cNvSpPr>
              <p:nvPr>
                <p:ph idx="1"/>
              </p:nvPr>
            </p:nvSpPr>
            <p:spPr>
              <a:xfrm>
                <a:off x="757418" y="1453624"/>
                <a:ext cx="10438228" cy="4662695"/>
              </a:xfrm>
              <a:blipFill>
                <a:blip r:embed="rId2"/>
                <a:stretch>
                  <a:fillRect l="-876" t="-1830" r="-876"/>
                </a:stretch>
              </a:blipFill>
            </p:spPr>
            <p:txBody>
              <a:bodyPr/>
              <a:lstStyle/>
              <a:p>
                <a:r>
                  <a:rPr lang="en-US">
                    <a:noFill/>
                  </a:rPr>
                  <a:t> </a:t>
                </a:r>
              </a:p>
            </p:txBody>
          </p:sp>
        </mc:Fallback>
      </mc:AlternateContent>
    </p:spTree>
    <p:extLst>
      <p:ext uri="{BB962C8B-B14F-4D97-AF65-F5344CB8AC3E}">
        <p14:creationId xmlns:p14="http://schemas.microsoft.com/office/powerpoint/2010/main" val="288127434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53343" y="382334"/>
            <a:ext cx="10515600" cy="787814"/>
          </a:xfrm>
        </p:spPr>
        <p:txBody>
          <a:bodyPr>
            <a:noAutofit/>
          </a:bodyPr>
          <a:lstStyle/>
          <a:p>
            <a:r>
              <a:rPr lang="en-GB" sz="3200" b="1" dirty="0">
                <a:latin typeface="+mn-lt"/>
              </a:rPr>
              <a:t>High public debt is more problematic in some countries than others (How much should we care about public debt?)</a:t>
            </a:r>
            <a:endParaRPr lang="pt-PT" sz="3200" b="1" dirty="0">
              <a:latin typeface="+mn-lt"/>
            </a:endParaRPr>
          </a:p>
        </p:txBody>
      </p:sp>
      <p:sp>
        <p:nvSpPr>
          <p:cNvPr id="3" name="Marcador de Posição de Conteúdo 2"/>
          <p:cNvSpPr>
            <a:spLocks noGrp="1"/>
          </p:cNvSpPr>
          <p:nvPr>
            <p:ph idx="1"/>
          </p:nvPr>
        </p:nvSpPr>
        <p:spPr>
          <a:xfrm>
            <a:off x="353343" y="1512731"/>
            <a:ext cx="11208541" cy="4795424"/>
          </a:xfrm>
        </p:spPr>
        <p:txBody>
          <a:bodyPr>
            <a:noAutofit/>
          </a:bodyPr>
          <a:lstStyle/>
          <a:p>
            <a:pPr algn="just"/>
            <a:r>
              <a:rPr lang="en-US" sz="2400" dirty="0"/>
              <a:t>Why? Because the capacity of the government to raise taxes broadly depends on nominal GDP (this is why public debt is generally measured as a ratio to GDP)</a:t>
            </a:r>
            <a:endParaRPr lang="en-GB" sz="2400" dirty="0"/>
          </a:p>
          <a:p>
            <a:pPr algn="just"/>
            <a:endParaRPr lang="en-US" sz="2400" dirty="0"/>
          </a:p>
          <a:p>
            <a:pPr algn="just"/>
            <a:r>
              <a:rPr lang="en-US" sz="2400" dirty="0"/>
              <a:t>We have seen that the same primary deficit leads to faster debt accumulation the higher the interest rate and the lower the GDP growth rate:</a:t>
            </a:r>
          </a:p>
          <a:p>
            <a:pPr lvl="1" algn="just">
              <a:spcBef>
                <a:spcPts val="1200"/>
              </a:spcBef>
              <a:spcAft>
                <a:spcPts val="1200"/>
              </a:spcAft>
            </a:pPr>
            <a:r>
              <a:rPr lang="en-US" dirty="0" err="1"/>
              <a:t>i</a:t>
            </a:r>
            <a:r>
              <a:rPr lang="en-US" dirty="0"/>
              <a:t>&lt;n: When the growth rate n is higher than the interest rate </a:t>
            </a:r>
            <a:r>
              <a:rPr lang="en-US" dirty="0" err="1"/>
              <a:t>i</a:t>
            </a:r>
            <a:r>
              <a:rPr lang="en-US" dirty="0"/>
              <a:t>, a country can stabilize its public debt ratio </a:t>
            </a:r>
            <a:r>
              <a:rPr lang="en-US" i="1" dirty="0"/>
              <a:t>b, </a:t>
            </a:r>
            <a:r>
              <a:rPr lang="en-US" dirty="0"/>
              <a:t>even while maintaining a permanent primary deficit</a:t>
            </a:r>
          </a:p>
          <a:p>
            <a:pPr lvl="1" algn="just">
              <a:spcBef>
                <a:spcPts val="1200"/>
              </a:spcBef>
              <a:spcAft>
                <a:spcPts val="1200"/>
              </a:spcAft>
            </a:pPr>
            <a:r>
              <a:rPr lang="en-US" dirty="0" err="1"/>
              <a:t>i</a:t>
            </a:r>
            <a:r>
              <a:rPr lang="en-US" dirty="0"/>
              <a:t>&gt;n: When the interest rate </a:t>
            </a:r>
            <a:r>
              <a:rPr lang="en-US" i="1" dirty="0" err="1"/>
              <a:t>i</a:t>
            </a:r>
            <a:r>
              <a:rPr lang="en-US" dirty="0"/>
              <a:t> is higher than the growth rate </a:t>
            </a:r>
            <a:r>
              <a:rPr lang="en-US" i="1" dirty="0"/>
              <a:t>n</a:t>
            </a:r>
            <a:r>
              <a:rPr lang="en-US" dirty="0"/>
              <a:t>, there must be a primary surplus to stabilize the ratio of public debt to GDP </a:t>
            </a:r>
            <a:r>
              <a:rPr lang="en-US" i="1" dirty="0"/>
              <a:t>b</a:t>
            </a:r>
            <a:endParaRPr lang="en-GB" i="1" dirty="0"/>
          </a:p>
        </p:txBody>
      </p:sp>
    </p:spTree>
    <p:extLst>
      <p:ext uri="{BB962C8B-B14F-4D97-AF65-F5344CB8AC3E}">
        <p14:creationId xmlns:p14="http://schemas.microsoft.com/office/powerpoint/2010/main" val="19056825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Posição de Conteúdo 2"/>
          <p:cNvSpPr>
            <a:spLocks noGrp="1"/>
          </p:cNvSpPr>
          <p:nvPr>
            <p:ph idx="1"/>
          </p:nvPr>
        </p:nvSpPr>
        <p:spPr>
          <a:xfrm>
            <a:off x="353343" y="1332622"/>
            <a:ext cx="11208541" cy="4795424"/>
          </a:xfrm>
        </p:spPr>
        <p:txBody>
          <a:bodyPr>
            <a:noAutofit/>
          </a:bodyPr>
          <a:lstStyle/>
          <a:p>
            <a:pPr algn="just"/>
            <a:r>
              <a:rPr lang="en-US" sz="2400" dirty="0"/>
              <a:t>Furthermore, the same public debt level may not have the same meaning depending on what the borrowing resources are used for (“All debt is not created equal”)</a:t>
            </a:r>
          </a:p>
          <a:p>
            <a:pPr algn="just"/>
            <a:endParaRPr lang="en-US" sz="2400" dirty="0"/>
          </a:p>
          <a:p>
            <a:pPr algn="just"/>
            <a:r>
              <a:rPr lang="en-US" sz="2400" dirty="0"/>
              <a:t>For example, financing new infrastructure may not worsen the long-term fiscal position of the government for two reasons: </a:t>
            </a:r>
          </a:p>
          <a:p>
            <a:pPr marL="457200" indent="-457200" algn="just">
              <a:buAutoNum type="arabicParenR"/>
            </a:pPr>
            <a:r>
              <a:rPr lang="en-US" sz="2400" dirty="0"/>
              <a:t>additional infrastructure may raise GDP growth and curb the future debt ratio, </a:t>
            </a:r>
          </a:p>
          <a:p>
            <a:pPr marL="457200" indent="-457200" algn="just">
              <a:buAutoNum type="arabicParenR"/>
            </a:pPr>
            <a:r>
              <a:rPr lang="en-US" sz="2400" dirty="0"/>
              <a:t>public assets can be sold to reduce debt (one-offs)</a:t>
            </a:r>
          </a:p>
          <a:p>
            <a:pPr algn="just"/>
            <a:endParaRPr lang="en-US" sz="2400" dirty="0"/>
          </a:p>
          <a:p>
            <a:pPr algn="just"/>
            <a:r>
              <a:rPr lang="en-US" sz="2400" dirty="0"/>
              <a:t>Reason 2) suggests that another way to assess public debt is to compare it with public assets, pointing to the difference between </a:t>
            </a:r>
            <a:r>
              <a:rPr lang="en-US" sz="2400" b="1" dirty="0"/>
              <a:t>net public debt vs. gross public debt </a:t>
            </a:r>
            <a:r>
              <a:rPr lang="en-US" sz="2400" dirty="0"/>
              <a:t>(net gov’t debt = gross gov’t debt – financial value of public assets) </a:t>
            </a:r>
            <a:endParaRPr lang="en-GB" sz="2400" dirty="0"/>
          </a:p>
        </p:txBody>
      </p:sp>
      <p:sp>
        <p:nvSpPr>
          <p:cNvPr id="4" name="Título 1"/>
          <p:cNvSpPr txBox="1">
            <a:spLocks/>
          </p:cNvSpPr>
          <p:nvPr/>
        </p:nvSpPr>
        <p:spPr>
          <a:xfrm>
            <a:off x="353343" y="361164"/>
            <a:ext cx="10515600" cy="78781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200" b="1" dirty="0">
                <a:latin typeface="+mn-lt"/>
              </a:rPr>
              <a:t>High public debt is more problematic in some countries than others</a:t>
            </a:r>
            <a:endParaRPr lang="pt-PT" sz="3200" b="1" dirty="0">
              <a:latin typeface="+mn-lt"/>
            </a:endParaRPr>
          </a:p>
        </p:txBody>
      </p:sp>
    </p:spTree>
    <p:extLst>
      <p:ext uri="{BB962C8B-B14F-4D97-AF65-F5344CB8AC3E}">
        <p14:creationId xmlns:p14="http://schemas.microsoft.com/office/powerpoint/2010/main" val="302968012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855677" y="652698"/>
            <a:ext cx="5600699" cy="6186309"/>
          </a:xfrm>
          <a:prstGeom prst="rect">
            <a:avLst/>
          </a:prstGeom>
        </p:spPr>
        <p:txBody>
          <a:bodyPr wrap="square">
            <a:spAutoFit/>
          </a:bodyPr>
          <a:lstStyle/>
          <a:p>
            <a:pPr algn="just"/>
            <a:r>
              <a:rPr lang="en-US" sz="2200" b="1" dirty="0"/>
              <a:t>Net public debt </a:t>
            </a:r>
            <a:r>
              <a:rPr lang="en-US" sz="2200" dirty="0"/>
              <a:t>is the </a:t>
            </a:r>
            <a:r>
              <a:rPr lang="en-US" sz="2200" b="1" dirty="0"/>
              <a:t>difference between the gross public debt measured at market value and the value of public assets</a:t>
            </a:r>
          </a:p>
          <a:p>
            <a:pPr algn="just"/>
            <a:endParaRPr lang="en-US" sz="2200" dirty="0"/>
          </a:p>
          <a:p>
            <a:pPr algn="just"/>
            <a:r>
              <a:rPr lang="en-US" sz="2200" dirty="0"/>
              <a:t>The net public debt is generally much lower than the gross public debt</a:t>
            </a:r>
          </a:p>
          <a:p>
            <a:pPr algn="just"/>
            <a:endParaRPr lang="en-US" sz="2200" dirty="0"/>
          </a:p>
          <a:p>
            <a:pPr algn="just"/>
            <a:r>
              <a:rPr lang="en-US" sz="2200" dirty="0"/>
              <a:t>It is sometimes even negative, meaning that public assets exceed public debts</a:t>
            </a:r>
          </a:p>
          <a:p>
            <a:pPr algn="just"/>
            <a:endParaRPr lang="pt-PT" sz="2200" dirty="0"/>
          </a:p>
          <a:p>
            <a:pPr algn="just"/>
            <a:r>
              <a:rPr lang="en-US" sz="2200" dirty="0"/>
              <a:t>The use of net public debt is debatable because a number of public assets cannot be sold. They can give an excessively favorable image of government’s financial situation.</a:t>
            </a:r>
          </a:p>
          <a:p>
            <a:pPr algn="just"/>
            <a:endParaRPr lang="en-US" sz="2200" dirty="0"/>
          </a:p>
          <a:p>
            <a:pPr algn="just"/>
            <a:r>
              <a:rPr lang="en-US" sz="2200" dirty="0"/>
              <a:t>We should also be aware of </a:t>
            </a:r>
            <a:r>
              <a:rPr lang="en-US" sz="2200" b="1" dirty="0"/>
              <a:t>off-balance liabilities</a:t>
            </a:r>
            <a:r>
              <a:rPr lang="en-US" sz="2200" dirty="0"/>
              <a:t> (e.g. pension rights), making debt tricky to calculate.</a:t>
            </a:r>
          </a:p>
        </p:txBody>
      </p:sp>
      <p:graphicFrame>
        <p:nvGraphicFramePr>
          <p:cNvPr id="2" name="Object 1">
            <a:extLst>
              <a:ext uri="{FF2B5EF4-FFF2-40B4-BE49-F238E27FC236}">
                <a16:creationId xmlns:a16="http://schemas.microsoft.com/office/drawing/2014/main" id="{2D9F9059-9B3F-3D66-46E8-04014076383A}"/>
              </a:ext>
            </a:extLst>
          </p:cNvPr>
          <p:cNvGraphicFramePr>
            <a:graphicFrameLocks noChangeAspect="1"/>
          </p:cNvGraphicFramePr>
          <p:nvPr>
            <p:extLst>
              <p:ext uri="{D42A27DB-BD31-4B8C-83A1-F6EECF244321}">
                <p14:modId xmlns:p14="http://schemas.microsoft.com/office/powerpoint/2010/main" val="2324108155"/>
              </p:ext>
            </p:extLst>
          </p:nvPr>
        </p:nvGraphicFramePr>
        <p:xfrm>
          <a:off x="265389" y="128565"/>
          <a:ext cx="5565573" cy="6391505"/>
        </p:xfrm>
        <a:graphic>
          <a:graphicData uri="http://schemas.openxmlformats.org/presentationml/2006/ole">
            <mc:AlternateContent xmlns:mc="http://schemas.openxmlformats.org/markup-compatibility/2006">
              <mc:Choice xmlns:v="urn:schemas-microsoft-com:vml" Requires="v">
                <p:oleObj name="Bitmap Image" r:id="rId2" imgW="4663440" imgH="5356800" progId="PBrush">
                  <p:embed/>
                </p:oleObj>
              </mc:Choice>
              <mc:Fallback>
                <p:oleObj name="Bitmap Image" r:id="rId2" imgW="4663440" imgH="5356800" progId="PBrush">
                  <p:embed/>
                  <p:pic>
                    <p:nvPicPr>
                      <p:cNvPr id="2" name="Object 1">
                        <a:extLst>
                          <a:ext uri="{FF2B5EF4-FFF2-40B4-BE49-F238E27FC236}">
                            <a16:creationId xmlns:a16="http://schemas.microsoft.com/office/drawing/2014/main" id="{2D9F9059-9B3F-3D66-46E8-04014076383A}"/>
                          </a:ext>
                        </a:extLst>
                      </p:cNvPr>
                      <p:cNvPicPr/>
                      <p:nvPr/>
                    </p:nvPicPr>
                    <p:blipFill>
                      <a:blip r:embed="rId3"/>
                      <a:stretch>
                        <a:fillRect/>
                      </a:stretch>
                    </p:blipFill>
                    <p:spPr>
                      <a:xfrm>
                        <a:off x="265389" y="128565"/>
                        <a:ext cx="5565573" cy="6391505"/>
                      </a:xfrm>
                      <a:prstGeom prst="rect">
                        <a:avLst/>
                      </a:prstGeom>
                    </p:spPr>
                  </p:pic>
                </p:oleObj>
              </mc:Fallback>
            </mc:AlternateContent>
          </a:graphicData>
        </a:graphic>
      </p:graphicFrame>
    </p:spTree>
    <p:extLst>
      <p:ext uri="{BB962C8B-B14F-4D97-AF65-F5344CB8AC3E}">
        <p14:creationId xmlns:p14="http://schemas.microsoft.com/office/powerpoint/2010/main" val="106259757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75F61A7-BD9C-428C-915F-2ABADF3550F4}"/>
              </a:ext>
            </a:extLst>
          </p:cNvPr>
          <p:cNvPicPr>
            <a:picLocks noChangeAspect="1"/>
          </p:cNvPicPr>
          <p:nvPr/>
        </p:nvPicPr>
        <p:blipFill rotWithShape="1">
          <a:blip r:embed="rId3"/>
          <a:srcRect t="9311" r="53452"/>
          <a:stretch/>
        </p:blipFill>
        <p:spPr>
          <a:xfrm>
            <a:off x="353343" y="1170148"/>
            <a:ext cx="3659858" cy="3940332"/>
          </a:xfrm>
          <a:prstGeom prst="rect">
            <a:avLst/>
          </a:prstGeom>
        </p:spPr>
      </p:pic>
      <p:sp>
        <p:nvSpPr>
          <p:cNvPr id="4" name="Título 1">
            <a:extLst>
              <a:ext uri="{FF2B5EF4-FFF2-40B4-BE49-F238E27FC236}">
                <a16:creationId xmlns:a16="http://schemas.microsoft.com/office/drawing/2014/main" id="{42ACC017-17AB-4F66-AC6F-689196C80B0B}"/>
              </a:ext>
            </a:extLst>
          </p:cNvPr>
          <p:cNvSpPr txBox="1">
            <a:spLocks/>
          </p:cNvSpPr>
          <p:nvPr/>
        </p:nvSpPr>
        <p:spPr>
          <a:xfrm>
            <a:off x="353343" y="382334"/>
            <a:ext cx="10515600" cy="78781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400" b="1" dirty="0">
                <a:latin typeface="+mn-lt"/>
              </a:rPr>
              <a:t>Public debt composition by financing mechanism (million </a:t>
            </a:r>
            <a:r>
              <a:rPr lang="en-GB" sz="2400" b="1" dirty="0" err="1">
                <a:latin typeface="+mn-lt"/>
              </a:rPr>
              <a:t>eur</a:t>
            </a:r>
            <a:r>
              <a:rPr lang="en-GB" sz="2400" b="1" dirty="0">
                <a:latin typeface="+mn-lt"/>
              </a:rPr>
              <a:t>), Portugal</a:t>
            </a:r>
            <a:endParaRPr lang="pt-PT" sz="2400" b="1" dirty="0">
              <a:latin typeface="+mn-lt"/>
            </a:endParaRPr>
          </a:p>
        </p:txBody>
      </p:sp>
      <p:sp>
        <p:nvSpPr>
          <p:cNvPr id="5" name="TextBox 4">
            <a:extLst>
              <a:ext uri="{FF2B5EF4-FFF2-40B4-BE49-F238E27FC236}">
                <a16:creationId xmlns:a16="http://schemas.microsoft.com/office/drawing/2014/main" id="{1265627A-8927-4C0D-80FC-5162E5738028}"/>
              </a:ext>
            </a:extLst>
          </p:cNvPr>
          <p:cNvSpPr txBox="1"/>
          <p:nvPr/>
        </p:nvSpPr>
        <p:spPr>
          <a:xfrm>
            <a:off x="5611143" y="1555264"/>
            <a:ext cx="6108418" cy="3170099"/>
          </a:xfrm>
          <a:prstGeom prst="rect">
            <a:avLst/>
          </a:prstGeom>
          <a:noFill/>
        </p:spPr>
        <p:txBody>
          <a:bodyPr wrap="square" rtlCol="0">
            <a:spAutoFit/>
          </a:bodyPr>
          <a:lstStyle/>
          <a:p>
            <a:pPr marL="285750" indent="-285750">
              <a:buFontTx/>
              <a:buChar char="-"/>
            </a:pPr>
            <a:r>
              <a:rPr lang="pt-PT" sz="2000" dirty="0"/>
              <a:t>68% - Treasury bonds (national &amp; international institutional buyers)</a:t>
            </a:r>
          </a:p>
          <a:p>
            <a:pPr marL="285750" indent="-285750">
              <a:buFontTx/>
              <a:buChar char="-"/>
            </a:pPr>
            <a:endParaRPr lang="pt-PT" sz="2000" dirty="0"/>
          </a:p>
          <a:p>
            <a:pPr marL="285750" indent="-285750">
              <a:buFontTx/>
              <a:buChar char="-"/>
            </a:pPr>
            <a:r>
              <a:rPr lang="pt-PT" sz="2000" dirty="0"/>
              <a:t>13% - Treasury Bills (e.g., households)</a:t>
            </a:r>
          </a:p>
          <a:p>
            <a:endParaRPr lang="pt-PT" sz="2000" dirty="0"/>
          </a:p>
          <a:p>
            <a:pPr marL="285750" indent="-285750">
              <a:buFontTx/>
              <a:buChar char="-"/>
            </a:pPr>
            <a:r>
              <a:rPr lang="pt-PT" sz="2000" dirty="0"/>
              <a:t>19% - Official loans (e.g., </a:t>
            </a:r>
            <a:r>
              <a:rPr lang="pt-PT" sz="2000" dirty="0">
                <a:hlinkClick r:id="rId4"/>
              </a:rPr>
              <a:t>SURE loans</a:t>
            </a:r>
            <a:r>
              <a:rPr lang="pt-PT" sz="2000" dirty="0"/>
              <a:t> (EU); </a:t>
            </a:r>
            <a:r>
              <a:rPr lang="pt-PT" sz="2000" dirty="0">
                <a:hlinkClick r:id="rId5"/>
              </a:rPr>
              <a:t>RRF loans </a:t>
            </a:r>
            <a:r>
              <a:rPr lang="pt-PT" sz="2000" dirty="0"/>
              <a:t>(EU</a:t>
            </a:r>
            <a:r>
              <a:rPr lang="pt-PT" sz="2000" dirty="0">
                <a:hlinkClick r:id="rId6"/>
              </a:rPr>
              <a:t>); Economic and Financial Assistance Programme (EFAP); </a:t>
            </a:r>
            <a:r>
              <a:rPr lang="en-US" sz="2000" b="0" i="0" dirty="0">
                <a:solidFill>
                  <a:srgbClr val="404040"/>
                </a:solidFill>
                <a:effectLst/>
                <a:hlinkClick r:id="rId6"/>
              </a:rPr>
              <a:t>European financial stability mechanism (</a:t>
            </a:r>
            <a:r>
              <a:rPr lang="pt-PT" sz="2000" dirty="0">
                <a:hlinkClick r:id="rId6"/>
              </a:rPr>
              <a:t>EFSF); </a:t>
            </a:r>
            <a:r>
              <a:rPr lang="en-US" sz="2000" b="0" i="0" dirty="0">
                <a:solidFill>
                  <a:srgbClr val="404040"/>
                </a:solidFill>
                <a:effectLst/>
                <a:hlinkClick r:id="rId6"/>
              </a:rPr>
              <a:t>European financial stability facility (</a:t>
            </a:r>
            <a:r>
              <a:rPr lang="pt-PT" sz="2000" dirty="0">
                <a:hlinkClick r:id="rId6"/>
              </a:rPr>
              <a:t>EFSM)</a:t>
            </a:r>
            <a:r>
              <a:rPr lang="pt-PT" sz="2000" dirty="0"/>
              <a:t>; IMF)</a:t>
            </a:r>
          </a:p>
          <a:p>
            <a:pPr marL="285750" indent="-285750">
              <a:buFontTx/>
              <a:buChar char="-"/>
            </a:pPr>
            <a:endParaRPr lang="en-US" sz="2000" dirty="0"/>
          </a:p>
        </p:txBody>
      </p:sp>
      <p:pic>
        <p:nvPicPr>
          <p:cNvPr id="6" name="Picture 5">
            <a:extLst>
              <a:ext uri="{FF2B5EF4-FFF2-40B4-BE49-F238E27FC236}">
                <a16:creationId xmlns:a16="http://schemas.microsoft.com/office/drawing/2014/main" id="{4B27EF14-F931-4D8C-8FC5-D8D4906B58FF}"/>
              </a:ext>
            </a:extLst>
          </p:cNvPr>
          <p:cNvPicPr>
            <a:picLocks noChangeAspect="1"/>
          </p:cNvPicPr>
          <p:nvPr/>
        </p:nvPicPr>
        <p:blipFill rotWithShape="1">
          <a:blip r:embed="rId3"/>
          <a:srcRect l="81049" t="6933"/>
          <a:stretch/>
        </p:blipFill>
        <p:spPr>
          <a:xfrm>
            <a:off x="3982721" y="1062721"/>
            <a:ext cx="1490079" cy="4043681"/>
          </a:xfrm>
          <a:prstGeom prst="rect">
            <a:avLst/>
          </a:prstGeom>
        </p:spPr>
      </p:pic>
      <p:sp>
        <p:nvSpPr>
          <p:cNvPr id="13" name="TextBox 12">
            <a:extLst>
              <a:ext uri="{FF2B5EF4-FFF2-40B4-BE49-F238E27FC236}">
                <a16:creationId xmlns:a16="http://schemas.microsoft.com/office/drawing/2014/main" id="{434352FD-CDFD-4866-A67C-BC87B935F6D8}"/>
              </a:ext>
            </a:extLst>
          </p:cNvPr>
          <p:cNvSpPr txBox="1"/>
          <p:nvPr/>
        </p:nvSpPr>
        <p:spPr>
          <a:xfrm>
            <a:off x="353343" y="6032557"/>
            <a:ext cx="11206480" cy="523220"/>
          </a:xfrm>
          <a:prstGeom prst="rect">
            <a:avLst/>
          </a:prstGeom>
          <a:noFill/>
        </p:spPr>
        <p:txBody>
          <a:bodyPr wrap="square">
            <a:spAutoFit/>
          </a:bodyPr>
          <a:lstStyle/>
          <a:p>
            <a:r>
              <a:rPr lang="en-US" sz="1400" dirty="0"/>
              <a:t>Source: </a:t>
            </a:r>
            <a:r>
              <a:rPr lang="pt-BR" sz="1400" dirty="0">
                <a:hlinkClick r:id="rId7"/>
              </a:rPr>
              <a:t>Relatório UTAO n.º 11/2021 Condições dos mercados, dívida pública e dívida externa: maio de 2021. Coleção: Acompanhamento da dívida pública e do financiamento da economia. 22 de junho de 2021.</a:t>
            </a:r>
            <a:endParaRPr lang="en-US" sz="1400" dirty="0"/>
          </a:p>
        </p:txBody>
      </p:sp>
    </p:spTree>
    <p:extLst>
      <p:ext uri="{BB962C8B-B14F-4D97-AF65-F5344CB8AC3E}">
        <p14:creationId xmlns:p14="http://schemas.microsoft.com/office/powerpoint/2010/main" val="348240828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D640843-CCF4-4368-A388-DD731AB04D12}"/>
              </a:ext>
            </a:extLst>
          </p:cNvPr>
          <p:cNvPicPr>
            <a:picLocks noChangeAspect="1"/>
          </p:cNvPicPr>
          <p:nvPr/>
        </p:nvPicPr>
        <p:blipFill>
          <a:blip r:embed="rId2"/>
          <a:stretch>
            <a:fillRect/>
          </a:stretch>
        </p:blipFill>
        <p:spPr>
          <a:xfrm>
            <a:off x="6329082" y="3554343"/>
            <a:ext cx="5770880" cy="3172042"/>
          </a:xfrm>
          <a:prstGeom prst="rect">
            <a:avLst/>
          </a:prstGeom>
        </p:spPr>
      </p:pic>
      <p:sp>
        <p:nvSpPr>
          <p:cNvPr id="4" name="TextBox 3">
            <a:extLst>
              <a:ext uri="{FF2B5EF4-FFF2-40B4-BE49-F238E27FC236}">
                <a16:creationId xmlns:a16="http://schemas.microsoft.com/office/drawing/2014/main" id="{FA188478-B39B-4A76-A9FE-5FF4C6B35EBE}"/>
              </a:ext>
            </a:extLst>
          </p:cNvPr>
          <p:cNvSpPr txBox="1"/>
          <p:nvPr/>
        </p:nvSpPr>
        <p:spPr>
          <a:xfrm>
            <a:off x="325119" y="3324482"/>
            <a:ext cx="5770879" cy="1600438"/>
          </a:xfrm>
          <a:prstGeom prst="rect">
            <a:avLst/>
          </a:prstGeom>
          <a:noFill/>
        </p:spPr>
        <p:txBody>
          <a:bodyPr wrap="square">
            <a:spAutoFit/>
          </a:bodyPr>
          <a:lstStyle/>
          <a:p>
            <a:r>
              <a:rPr lang="en-US" sz="1400" dirty="0"/>
              <a:t>*COVID19 support</a:t>
            </a:r>
          </a:p>
          <a:p>
            <a:endParaRPr lang="en-US" sz="1400" dirty="0"/>
          </a:p>
          <a:p>
            <a:r>
              <a:rPr lang="en-US" sz="1400" dirty="0"/>
              <a:t>** post-programme surveillance (PPS), since 2014, until at least 75% of the financial assistance received by has been repaid. PPS is expected to last until 2035. The objective of PPS is to measure Portugal's capacity to repay its outstanding loans to the European financial stability mechanism (EFSM) and European financial stability facility (EFSF).</a:t>
            </a:r>
          </a:p>
        </p:txBody>
      </p:sp>
      <p:pic>
        <p:nvPicPr>
          <p:cNvPr id="6" name="Picture 5">
            <a:extLst>
              <a:ext uri="{FF2B5EF4-FFF2-40B4-BE49-F238E27FC236}">
                <a16:creationId xmlns:a16="http://schemas.microsoft.com/office/drawing/2014/main" id="{976B75EA-E263-4CB0-9FAD-2A88F7344B5C}"/>
              </a:ext>
            </a:extLst>
          </p:cNvPr>
          <p:cNvPicPr>
            <a:picLocks noChangeAspect="1"/>
          </p:cNvPicPr>
          <p:nvPr/>
        </p:nvPicPr>
        <p:blipFill>
          <a:blip r:embed="rId3"/>
          <a:stretch>
            <a:fillRect/>
          </a:stretch>
        </p:blipFill>
        <p:spPr>
          <a:xfrm>
            <a:off x="411510" y="1114614"/>
            <a:ext cx="6416010" cy="2068041"/>
          </a:xfrm>
          <a:prstGeom prst="rect">
            <a:avLst/>
          </a:prstGeom>
        </p:spPr>
      </p:pic>
      <p:sp>
        <p:nvSpPr>
          <p:cNvPr id="8" name="TextBox 7">
            <a:extLst>
              <a:ext uri="{FF2B5EF4-FFF2-40B4-BE49-F238E27FC236}">
                <a16:creationId xmlns:a16="http://schemas.microsoft.com/office/drawing/2014/main" id="{B1ABA9C6-9DFB-47F2-9F2C-F3DB85F7698A}"/>
              </a:ext>
            </a:extLst>
          </p:cNvPr>
          <p:cNvSpPr txBox="1"/>
          <p:nvPr/>
        </p:nvSpPr>
        <p:spPr>
          <a:xfrm>
            <a:off x="325120" y="403689"/>
            <a:ext cx="8437880" cy="461665"/>
          </a:xfrm>
          <a:prstGeom prst="rect">
            <a:avLst/>
          </a:prstGeom>
          <a:noFill/>
        </p:spPr>
        <p:txBody>
          <a:bodyPr wrap="square" rtlCol="0">
            <a:spAutoFit/>
          </a:bodyPr>
          <a:lstStyle/>
          <a:p>
            <a:r>
              <a:rPr lang="pt-PT" sz="2400" b="1" dirty="0"/>
              <a:t>Composition of official loans (19% of all public debt in 2021)</a:t>
            </a:r>
          </a:p>
        </p:txBody>
      </p:sp>
    </p:spTree>
    <p:extLst>
      <p:ext uri="{BB962C8B-B14F-4D97-AF65-F5344CB8AC3E}">
        <p14:creationId xmlns:p14="http://schemas.microsoft.com/office/powerpoint/2010/main" val="70249550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01472" y="286799"/>
            <a:ext cx="10515600" cy="787814"/>
          </a:xfrm>
        </p:spPr>
        <p:txBody>
          <a:bodyPr>
            <a:noAutofit/>
          </a:bodyPr>
          <a:lstStyle/>
          <a:p>
            <a:r>
              <a:rPr lang="en-US" sz="3200" b="1" dirty="0">
                <a:latin typeface="+mn-lt"/>
              </a:rPr>
              <a:t>Effectiveness</a:t>
            </a:r>
            <a:endParaRPr lang="pt-PT" sz="3200" b="1" dirty="0">
              <a:latin typeface="+mn-lt"/>
            </a:endParaRPr>
          </a:p>
        </p:txBody>
      </p:sp>
      <p:sp>
        <p:nvSpPr>
          <p:cNvPr id="3" name="Marcador de Posição de Conteúdo 2"/>
          <p:cNvSpPr>
            <a:spLocks noGrp="1"/>
          </p:cNvSpPr>
          <p:nvPr>
            <p:ph idx="1"/>
          </p:nvPr>
        </p:nvSpPr>
        <p:spPr>
          <a:xfrm>
            <a:off x="401472" y="1277009"/>
            <a:ext cx="4627728" cy="4795424"/>
          </a:xfrm>
        </p:spPr>
        <p:txBody>
          <a:bodyPr>
            <a:noAutofit/>
          </a:bodyPr>
          <a:lstStyle/>
          <a:p>
            <a:pPr algn="just"/>
            <a:r>
              <a:rPr lang="en-US" sz="2000" dirty="0"/>
              <a:t>Can we conclude that fiscal expansions are effective or ineffective?</a:t>
            </a:r>
          </a:p>
          <a:p>
            <a:pPr algn="just"/>
            <a:endParaRPr lang="en-US" sz="2000" dirty="0"/>
          </a:p>
          <a:p>
            <a:pPr algn="just"/>
            <a:r>
              <a:rPr lang="en-US" sz="2000" dirty="0"/>
              <a:t>Correlation is not causation.</a:t>
            </a:r>
          </a:p>
          <a:p>
            <a:pPr algn="just"/>
            <a:endParaRPr lang="en-US" sz="2000" dirty="0"/>
          </a:p>
          <a:p>
            <a:pPr algn="just"/>
            <a:r>
              <a:rPr lang="en-US" sz="2000" dirty="0"/>
              <a:t>Too many problems. Very difficult challenge to measure effectiveness. </a:t>
            </a:r>
          </a:p>
          <a:p>
            <a:pPr algn="just"/>
            <a:endParaRPr lang="en-US" sz="2000" dirty="0"/>
          </a:p>
          <a:p>
            <a:pPr algn="just"/>
            <a:r>
              <a:rPr lang="en-US" sz="2000" dirty="0"/>
              <a:t>Popular methods: </a:t>
            </a:r>
            <a:r>
              <a:rPr lang="en-US" sz="2000" dirty="0" err="1"/>
              <a:t>Macroeconometric</a:t>
            </a:r>
            <a:r>
              <a:rPr lang="en-US" sz="2000" dirty="0"/>
              <a:t>, DSGE, and </a:t>
            </a:r>
            <a:r>
              <a:rPr lang="en-US" sz="2000" dirty="0" err="1"/>
              <a:t>Strutural</a:t>
            </a:r>
            <a:r>
              <a:rPr lang="en-US" sz="2000" dirty="0"/>
              <a:t> VAR models.</a:t>
            </a:r>
          </a:p>
          <a:p>
            <a:pPr algn="just"/>
            <a:endParaRPr lang="en-US" sz="2000" dirty="0"/>
          </a:p>
          <a:p>
            <a:pPr algn="just"/>
            <a:r>
              <a:rPr lang="en-US" sz="2000" dirty="0"/>
              <a:t>Empirical results (VARs) find multipliers ranging from less than zero to over four.</a:t>
            </a:r>
          </a:p>
          <a:p>
            <a:pPr algn="just"/>
            <a:endParaRPr lang="en-US" sz="2000" dirty="0"/>
          </a:p>
          <a:p>
            <a:pPr algn="just"/>
            <a:endParaRPr lang="en-US" sz="2000" dirty="0"/>
          </a:p>
          <a:p>
            <a:pPr algn="just"/>
            <a:endParaRPr lang="en-US" sz="2000" dirty="0"/>
          </a:p>
        </p:txBody>
      </p:sp>
      <p:graphicFrame>
        <p:nvGraphicFramePr>
          <p:cNvPr id="6" name="Object 5">
            <a:extLst>
              <a:ext uri="{FF2B5EF4-FFF2-40B4-BE49-F238E27FC236}">
                <a16:creationId xmlns:a16="http://schemas.microsoft.com/office/drawing/2014/main" id="{6DC042D6-AF4D-02D1-5288-E3246931D6FB}"/>
              </a:ext>
            </a:extLst>
          </p:cNvPr>
          <p:cNvGraphicFramePr>
            <a:graphicFrameLocks noChangeAspect="1"/>
          </p:cNvGraphicFramePr>
          <p:nvPr>
            <p:extLst>
              <p:ext uri="{D42A27DB-BD31-4B8C-83A1-F6EECF244321}">
                <p14:modId xmlns:p14="http://schemas.microsoft.com/office/powerpoint/2010/main" val="1365990926"/>
              </p:ext>
            </p:extLst>
          </p:nvPr>
        </p:nvGraphicFramePr>
        <p:xfrm>
          <a:off x="5291318" y="1074613"/>
          <a:ext cx="6625700" cy="5496588"/>
        </p:xfrm>
        <a:graphic>
          <a:graphicData uri="http://schemas.openxmlformats.org/presentationml/2006/ole">
            <mc:AlternateContent xmlns:mc="http://schemas.openxmlformats.org/markup-compatibility/2006">
              <mc:Choice xmlns:v="urn:schemas-microsoft-com:vml" Requires="v">
                <p:oleObj name="Bitmap Image" r:id="rId2" imgW="4701600" imgH="3650040" progId="PBrush">
                  <p:embed/>
                </p:oleObj>
              </mc:Choice>
              <mc:Fallback>
                <p:oleObj name="Bitmap Image" r:id="rId2" imgW="4701600" imgH="3650040" progId="PBrush">
                  <p:embed/>
                  <p:pic>
                    <p:nvPicPr>
                      <p:cNvPr id="6" name="Object 5">
                        <a:extLst>
                          <a:ext uri="{FF2B5EF4-FFF2-40B4-BE49-F238E27FC236}">
                            <a16:creationId xmlns:a16="http://schemas.microsoft.com/office/drawing/2014/main" id="{6DC042D6-AF4D-02D1-5288-E3246931D6FB}"/>
                          </a:ext>
                        </a:extLst>
                      </p:cNvPr>
                      <p:cNvPicPr/>
                      <p:nvPr/>
                    </p:nvPicPr>
                    <p:blipFill>
                      <a:blip r:embed="rId3"/>
                      <a:stretch>
                        <a:fillRect/>
                      </a:stretch>
                    </p:blipFill>
                    <p:spPr>
                      <a:xfrm>
                        <a:off x="5291318" y="1074613"/>
                        <a:ext cx="6625700" cy="5496588"/>
                      </a:xfrm>
                      <a:prstGeom prst="rect">
                        <a:avLst/>
                      </a:prstGeom>
                    </p:spPr>
                  </p:pic>
                </p:oleObj>
              </mc:Fallback>
            </mc:AlternateContent>
          </a:graphicData>
        </a:graphic>
      </p:graphicFrame>
    </p:spTree>
    <p:extLst>
      <p:ext uri="{BB962C8B-B14F-4D97-AF65-F5344CB8AC3E}">
        <p14:creationId xmlns:p14="http://schemas.microsoft.com/office/powerpoint/2010/main" val="33218413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01472" y="286799"/>
            <a:ext cx="10515600" cy="787814"/>
          </a:xfrm>
        </p:spPr>
        <p:txBody>
          <a:bodyPr>
            <a:noAutofit/>
          </a:bodyPr>
          <a:lstStyle/>
          <a:p>
            <a:r>
              <a:rPr lang="en-US" sz="3200" b="1" dirty="0">
                <a:latin typeface="+mn-lt"/>
              </a:rPr>
              <a:t>Public debt sustainability</a:t>
            </a:r>
            <a:endParaRPr lang="pt-PT" sz="3200" b="1" dirty="0">
              <a:latin typeface="+mn-lt"/>
            </a:endParaRPr>
          </a:p>
        </p:txBody>
      </p:sp>
      <mc:AlternateContent xmlns:mc="http://schemas.openxmlformats.org/markup-compatibility/2006" xmlns:a14="http://schemas.microsoft.com/office/drawing/2010/main">
        <mc:Choice Requires="a14">
          <p:sp>
            <p:nvSpPr>
              <p:cNvPr id="3" name="Marcador de Posição de Conteúdo 2"/>
              <p:cNvSpPr>
                <a:spLocks noGrp="1"/>
              </p:cNvSpPr>
              <p:nvPr>
                <p:ph idx="1"/>
              </p:nvPr>
            </p:nvSpPr>
            <p:spPr>
              <a:xfrm>
                <a:off x="401472" y="1277009"/>
                <a:ext cx="11245924" cy="4795424"/>
              </a:xfrm>
            </p:spPr>
            <p:txBody>
              <a:bodyPr>
                <a:noAutofit/>
              </a:bodyPr>
              <a:lstStyle/>
              <a:p>
                <a:pPr algn="just"/>
                <a:r>
                  <a:rPr lang="en-US" sz="2000" dirty="0"/>
                  <a:t>Public finance is unsustainable if on the basis of the current economic policy and of available forecasts, the expected development of the public debt leads inevitably to a situation of insolvency (i.e., government cannot meet its debt commitments)</a:t>
                </a:r>
              </a:p>
              <a:p>
                <a:pPr marL="0" indent="0" algn="just">
                  <a:buNone/>
                </a:pPr>
                <a:endParaRPr lang="pt-PT" sz="2000" dirty="0"/>
              </a:p>
              <a:p>
                <a:pPr algn="just"/>
                <a:r>
                  <a:rPr lang="en-US" sz="2000" dirty="0"/>
                  <a:t>To avoid debt insolvency, it is important to analyze debt sustainability. There are two common approaches: </a:t>
                </a:r>
              </a:p>
              <a:p>
                <a:pPr lvl="1" algn="just">
                  <a:lnSpc>
                    <a:spcPct val="112000"/>
                  </a:lnSpc>
                  <a:spcBef>
                    <a:spcPts val="600"/>
                  </a:spcBef>
                  <a:spcAft>
                    <a:spcPts val="600"/>
                  </a:spcAft>
                </a:pPr>
                <a:r>
                  <a:rPr lang="en-US" sz="2000" dirty="0"/>
                  <a:t>Assess the stability of the debt-to-GDP ratio: </a:t>
                </a:r>
                <a14:m>
                  <m:oMath xmlns:m="http://schemas.openxmlformats.org/officeDocument/2006/math">
                    <m:r>
                      <a:rPr lang="en-US" sz="2000" b="0" i="1" smtClean="0">
                        <a:latin typeface="Cambria Math" panose="02040503050406030204" pitchFamily="18" charset="0"/>
                        <a:ea typeface="Cambria Math" panose="02040503050406030204" pitchFamily="18" charset="0"/>
                      </a:rPr>
                      <m:t>∆</m:t>
                    </m:r>
                    <m:r>
                      <a:rPr lang="en-US" sz="2000" b="0" i="1">
                        <a:latin typeface="Cambria Math" panose="02040503050406030204" pitchFamily="18" charset="0"/>
                      </a:rPr>
                      <m:t>𝑏</m:t>
                    </m:r>
                    <m:r>
                      <a:rPr lang="pt-PT" sz="2000" b="0" i="1">
                        <a:latin typeface="Cambria Math" panose="02040503050406030204" pitchFamily="18" charset="0"/>
                      </a:rPr>
                      <m:t>=</m:t>
                    </m:r>
                    <m:r>
                      <a:rPr lang="pt-PT" sz="2000" b="0" i="1">
                        <a:latin typeface="Cambria Math" panose="02040503050406030204" pitchFamily="18" charset="0"/>
                      </a:rPr>
                      <m:t>𝑏</m:t>
                    </m:r>
                    <m:r>
                      <a:rPr lang="en-US" sz="2000" b="0" i="1">
                        <a:latin typeface="Cambria Math" panose="02040503050406030204" pitchFamily="18" charset="0"/>
                      </a:rPr>
                      <m:t>−</m:t>
                    </m:r>
                    <m:sSub>
                      <m:sSubPr>
                        <m:ctrlPr>
                          <a:rPr lang="en-US" sz="2000" i="1">
                            <a:latin typeface="Cambria Math" panose="02040503050406030204" pitchFamily="18" charset="0"/>
                          </a:rPr>
                        </m:ctrlPr>
                      </m:sSubPr>
                      <m:e>
                        <m:r>
                          <a:rPr lang="en-US" sz="2000" b="0" i="1">
                            <a:latin typeface="Cambria Math" panose="02040503050406030204" pitchFamily="18" charset="0"/>
                          </a:rPr>
                          <m:t>𝑏</m:t>
                        </m:r>
                      </m:e>
                      <m:sub>
                        <m:r>
                          <a:rPr lang="en-US" sz="2000" b="0" i="1">
                            <a:latin typeface="Cambria Math" panose="02040503050406030204" pitchFamily="18" charset="0"/>
                          </a:rPr>
                          <m:t>−1</m:t>
                        </m:r>
                      </m:sub>
                    </m:sSub>
                    <m:r>
                      <a:rPr lang="pt-PT" sz="2000" b="0" i="1" smtClean="0">
                        <a:latin typeface="Cambria Math" panose="02040503050406030204" pitchFamily="18" charset="0"/>
                      </a:rPr>
                      <m:t>=</m:t>
                    </m:r>
                    <m:sSub>
                      <m:sSubPr>
                        <m:ctrlPr>
                          <a:rPr lang="en-US" sz="2000" i="1">
                            <a:latin typeface="Cambria Math" panose="02040503050406030204" pitchFamily="18" charset="0"/>
                          </a:rPr>
                        </m:ctrlPr>
                      </m:sSubPr>
                      <m:e>
                        <m:r>
                          <a:rPr lang="en-US" sz="2000" b="0" i="1">
                            <a:latin typeface="Cambria Math" panose="02040503050406030204" pitchFamily="18" charset="0"/>
                          </a:rPr>
                          <m:t>𝑏</m:t>
                        </m:r>
                      </m:e>
                      <m:sub>
                        <m:r>
                          <a:rPr lang="en-US" sz="2000" b="0" i="1">
                            <a:latin typeface="Cambria Math" panose="02040503050406030204" pitchFamily="18" charset="0"/>
                          </a:rPr>
                          <m:t>−1</m:t>
                        </m:r>
                      </m:sub>
                    </m:sSub>
                    <m:d>
                      <m:dPr>
                        <m:ctrlPr>
                          <a:rPr lang="en-US" sz="2000" i="1">
                            <a:latin typeface="Cambria Math" panose="02040503050406030204" pitchFamily="18" charset="0"/>
                          </a:rPr>
                        </m:ctrlPr>
                      </m:dPr>
                      <m:e>
                        <m:r>
                          <a:rPr lang="pt-PT" sz="2000" b="0" i="1">
                            <a:latin typeface="Cambria Math" panose="02040503050406030204" pitchFamily="18" charset="0"/>
                          </a:rPr>
                          <m:t>𝑖</m:t>
                        </m:r>
                        <m:r>
                          <a:rPr lang="en-US" sz="2000" b="0" i="1">
                            <a:latin typeface="Cambria Math" panose="02040503050406030204" pitchFamily="18" charset="0"/>
                          </a:rPr>
                          <m:t>−</m:t>
                        </m:r>
                        <m:r>
                          <a:rPr lang="pt-PT" sz="2000" b="0" i="1">
                            <a:latin typeface="Cambria Math" panose="02040503050406030204" pitchFamily="18" charset="0"/>
                          </a:rPr>
                          <m:t>𝑛</m:t>
                        </m:r>
                      </m:e>
                    </m:d>
                    <m:r>
                      <a:rPr lang="en-US" sz="2000" b="0" i="1">
                        <a:latin typeface="Cambria Math" panose="02040503050406030204" pitchFamily="18" charset="0"/>
                      </a:rPr>
                      <m:t>+</m:t>
                    </m:r>
                    <m:r>
                      <a:rPr lang="en-US" sz="2000" i="1">
                        <a:latin typeface="Cambria Math" panose="02040503050406030204" pitchFamily="18" charset="0"/>
                      </a:rPr>
                      <m:t>𝑑</m:t>
                    </m:r>
                    <m:r>
                      <a:rPr lang="en-US" sz="2000" i="1" baseline="-25000">
                        <a:latin typeface="Cambria Math" panose="02040503050406030204" pitchFamily="18" charset="0"/>
                      </a:rPr>
                      <m:t>𝑡</m:t>
                    </m:r>
                    <m:r>
                      <a:rPr lang="en-US" sz="2000" b="0" i="1">
                        <a:latin typeface="Cambria Math" panose="02040503050406030204" pitchFamily="18" charset="0"/>
                      </a:rPr>
                      <m:t>=0</m:t>
                    </m:r>
                  </m:oMath>
                </a14:m>
                <a:r>
                  <a:rPr lang="en-US" sz="2000" dirty="0">
                    <a:sym typeface="Wingdings" panose="05000000000000000000" pitchFamily="2" charset="2"/>
                  </a:rPr>
                  <a:t></a:t>
                </a:r>
                <a14:m>
                  <m:oMath xmlns:m="http://schemas.openxmlformats.org/officeDocument/2006/math">
                    <m:r>
                      <a:rPr lang="en-US" sz="2000" i="1">
                        <a:latin typeface="Cambria Math" panose="02040503050406030204" pitchFamily="18" charset="0"/>
                      </a:rPr>
                      <m:t>𝑑</m:t>
                    </m:r>
                    <m:r>
                      <a:rPr lang="en-US" sz="2000" i="1" baseline="-25000">
                        <a:latin typeface="Cambria Math" panose="02040503050406030204" pitchFamily="18" charset="0"/>
                      </a:rPr>
                      <m:t>𝑡</m:t>
                    </m:r>
                    <m:r>
                      <a:rPr lang="en-US" sz="2000" i="1">
                        <a:latin typeface="Cambria Math" panose="02040503050406030204" pitchFamily="18" charset="0"/>
                      </a:rPr>
                      <m:t>=</m:t>
                    </m:r>
                    <m:d>
                      <m:dPr>
                        <m:ctrlPr>
                          <a:rPr lang="en-US" sz="2000" i="1">
                            <a:latin typeface="Cambria Math" panose="02040503050406030204" pitchFamily="18" charset="0"/>
                          </a:rPr>
                        </m:ctrlPr>
                      </m:dPr>
                      <m:e>
                        <m:r>
                          <a:rPr lang="pt-PT" sz="2000" i="1">
                            <a:latin typeface="Cambria Math" panose="02040503050406030204" pitchFamily="18" charset="0"/>
                          </a:rPr>
                          <m:t>𝑛</m:t>
                        </m:r>
                        <m:r>
                          <a:rPr lang="en-US" sz="2000" i="1">
                            <a:latin typeface="Cambria Math" panose="02040503050406030204" pitchFamily="18" charset="0"/>
                          </a:rPr>
                          <m:t>−</m:t>
                        </m:r>
                        <m:r>
                          <a:rPr lang="pt-PT" sz="2000" i="1">
                            <a:latin typeface="Cambria Math" panose="02040503050406030204" pitchFamily="18" charset="0"/>
                          </a:rPr>
                          <m:t>𝑖</m:t>
                        </m:r>
                      </m:e>
                    </m:d>
                    <m:sSub>
                      <m:sSubPr>
                        <m:ctrlPr>
                          <a:rPr lang="en-US" sz="2000" i="1">
                            <a:latin typeface="Cambria Math" panose="02040503050406030204" pitchFamily="18" charset="0"/>
                          </a:rPr>
                        </m:ctrlPr>
                      </m:sSubPr>
                      <m:e>
                        <m:r>
                          <a:rPr lang="en-US" sz="2000" i="1">
                            <a:latin typeface="Cambria Math" panose="02040503050406030204" pitchFamily="18" charset="0"/>
                          </a:rPr>
                          <m:t>𝑏</m:t>
                        </m:r>
                      </m:e>
                      <m:sub>
                        <m:r>
                          <a:rPr lang="en-US" sz="2000" i="1">
                            <a:latin typeface="Cambria Math" panose="02040503050406030204" pitchFamily="18" charset="0"/>
                          </a:rPr>
                          <m:t>−1</m:t>
                        </m:r>
                      </m:sub>
                    </m:sSub>
                  </m:oMath>
                </a14:m>
                <a:r>
                  <a:rPr lang="en-US" sz="2000" dirty="0"/>
                  <a:t>. To keep </a:t>
                </a:r>
                <a:r>
                  <a:rPr lang="en-US" sz="2000" i="1" dirty="0"/>
                  <a:t>b</a:t>
                </a:r>
                <a:r>
                  <a:rPr lang="en-US" sz="2000" dirty="0"/>
                  <a:t> constant </a:t>
                </a:r>
                <a14:m>
                  <m:oMath xmlns:m="http://schemas.openxmlformats.org/officeDocument/2006/math">
                    <m:r>
                      <a:rPr lang="en-GB" sz="2000" b="0" i="0"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rPr>
                      <m:t>𝑏</m:t>
                    </m:r>
                    <m:r>
                      <a:rPr lang="pt-PT" sz="2000" b="0" i="1" smtClean="0">
                        <a:latin typeface="Cambria Math" panose="02040503050406030204" pitchFamily="18" charset="0"/>
                      </a:rPr>
                      <m:t>=0</m:t>
                    </m:r>
                    <m:r>
                      <a:rPr lang="en-GB" sz="2000" b="0" i="1" smtClean="0">
                        <a:latin typeface="Cambria Math" panose="02040503050406030204" pitchFamily="18" charset="0"/>
                      </a:rPr>
                      <m:t>)</m:t>
                    </m:r>
                  </m:oMath>
                </a14:m>
                <a:r>
                  <a:rPr lang="en-US" sz="2000" dirty="0"/>
                  <a:t>, the primary fiscal balance </a:t>
                </a:r>
                <a14:m>
                  <m:oMath xmlns:m="http://schemas.openxmlformats.org/officeDocument/2006/math">
                    <m:r>
                      <a:rPr lang="en-US" sz="2000" b="0" i="1" smtClean="0">
                        <a:latin typeface="Cambria Math" panose="02040503050406030204" pitchFamily="18" charset="0"/>
                      </a:rPr>
                      <m:t>𝑑</m:t>
                    </m:r>
                    <m:r>
                      <a:rPr lang="en-US" sz="2000" b="0" i="1" baseline="-25000" smtClean="0">
                        <a:latin typeface="Cambria Math" panose="02040503050406030204" pitchFamily="18" charset="0"/>
                      </a:rPr>
                      <m:t>𝑡</m:t>
                    </m:r>
                  </m:oMath>
                </a14:m>
                <a:r>
                  <a:rPr lang="en-US" sz="2000" dirty="0"/>
                  <a:t> has to be in surplus (</a:t>
                </a:r>
                <a14:m>
                  <m:oMath xmlns:m="http://schemas.openxmlformats.org/officeDocument/2006/math">
                    <m:r>
                      <a:rPr lang="en-US" sz="2000" b="0" i="1" smtClean="0">
                        <a:latin typeface="Cambria Math" panose="02040503050406030204" pitchFamily="18" charset="0"/>
                      </a:rPr>
                      <m:t>𝑑</m:t>
                    </m:r>
                    <m:r>
                      <a:rPr lang="en-US" sz="2000" b="0" i="1" baseline="-25000" smtClean="0">
                        <a:latin typeface="Cambria Math" panose="02040503050406030204" pitchFamily="18" charset="0"/>
                      </a:rPr>
                      <m:t>𝑡</m:t>
                    </m:r>
                    <m:r>
                      <a:rPr lang="en-US" sz="2000" b="0" i="1" baseline="-25000" smtClean="0">
                        <a:latin typeface="Cambria Math" panose="02040503050406030204" pitchFamily="18" charset="0"/>
                      </a:rPr>
                      <m:t> </m:t>
                    </m:r>
                  </m:oMath>
                </a14:m>
                <a:r>
                  <a:rPr lang="en-US" sz="2000" dirty="0"/>
                  <a:t>&lt;0) when the interest rate </a:t>
                </a:r>
                <a:r>
                  <a:rPr lang="en-US" sz="2000" dirty="0" err="1"/>
                  <a:t>i</a:t>
                </a:r>
                <a:r>
                  <a:rPr lang="en-US" sz="2000" dirty="0"/>
                  <a:t> exceeds the growth rate n (i.e. </a:t>
                </a:r>
                <a:r>
                  <a:rPr lang="en-US" sz="2000" dirty="0" err="1"/>
                  <a:t>i</a:t>
                </a:r>
                <a:r>
                  <a:rPr lang="en-US" sz="2000" dirty="0"/>
                  <a:t>&gt;n). </a:t>
                </a:r>
                <a:endParaRPr lang="en-US" dirty="0"/>
              </a:p>
              <a:p>
                <a:pPr lvl="1" algn="just">
                  <a:lnSpc>
                    <a:spcPct val="112000"/>
                  </a:lnSpc>
                  <a:spcBef>
                    <a:spcPts val="600"/>
                  </a:spcBef>
                  <a:spcAft>
                    <a:spcPts val="600"/>
                  </a:spcAft>
                </a:pPr>
                <a:r>
                  <a:rPr lang="en-US" sz="2000" dirty="0"/>
                  <a:t>A more rigorous approach uses government’s inter-temporal budget constraint - public finance is said to be sustainable if the present value of all future public income is at least equal to the present value of future spending plus the initial value of outstanding debt. However, this is difficult to calculate.</a:t>
                </a:r>
              </a:p>
              <a:p>
                <a:pPr algn="just"/>
                <a:endParaRPr lang="en-US" sz="2000" dirty="0"/>
              </a:p>
              <a:p>
                <a:pPr algn="just"/>
                <a:endParaRPr lang="en-US" sz="2000" dirty="0"/>
              </a:p>
              <a:p>
                <a:pPr algn="just"/>
                <a:endParaRPr lang="en-US" sz="2000" dirty="0"/>
              </a:p>
            </p:txBody>
          </p:sp>
        </mc:Choice>
        <mc:Fallback xmlns="">
          <p:sp>
            <p:nvSpPr>
              <p:cNvPr id="3" name="Marcador de Posição de Conteúdo 2"/>
              <p:cNvSpPr>
                <a:spLocks noGrp="1" noRot="1" noChangeAspect="1" noMove="1" noResize="1" noEditPoints="1" noAdjustHandles="1" noChangeArrowheads="1" noChangeShapeType="1" noTextEdit="1"/>
              </p:cNvSpPr>
              <p:nvPr>
                <p:ph idx="1"/>
              </p:nvPr>
            </p:nvSpPr>
            <p:spPr>
              <a:xfrm>
                <a:off x="401472" y="1277009"/>
                <a:ext cx="11245924" cy="4795424"/>
              </a:xfrm>
              <a:blipFill>
                <a:blip r:embed="rId2"/>
                <a:stretch>
                  <a:fillRect l="-488" t="-1271" r="-542"/>
                </a:stretch>
              </a:blipFill>
            </p:spPr>
            <p:txBody>
              <a:bodyPr/>
              <a:lstStyle/>
              <a:p>
                <a:r>
                  <a:rPr lang="en-US">
                    <a:noFill/>
                  </a:rPr>
                  <a:t> </a:t>
                </a:r>
              </a:p>
            </p:txBody>
          </p:sp>
        </mc:Fallback>
      </mc:AlternateContent>
      <p:sp>
        <p:nvSpPr>
          <p:cNvPr id="4" name="TextBox 3">
            <a:extLst>
              <a:ext uri="{FF2B5EF4-FFF2-40B4-BE49-F238E27FC236}">
                <a16:creationId xmlns:a16="http://schemas.microsoft.com/office/drawing/2014/main" id="{B9B99A0E-FAF5-423C-9D7B-608B8B768B10}"/>
              </a:ext>
            </a:extLst>
          </p:cNvPr>
          <p:cNvSpPr txBox="1"/>
          <p:nvPr/>
        </p:nvSpPr>
        <p:spPr>
          <a:xfrm>
            <a:off x="259232" y="6072433"/>
            <a:ext cx="10657840" cy="369332"/>
          </a:xfrm>
          <a:prstGeom prst="rect">
            <a:avLst/>
          </a:prstGeom>
          <a:noFill/>
        </p:spPr>
        <p:txBody>
          <a:bodyPr wrap="square">
            <a:spAutoFit/>
          </a:bodyPr>
          <a:lstStyle/>
          <a:p>
            <a:r>
              <a:rPr lang="en-US" dirty="0"/>
              <a:t>Recommended short reading: </a:t>
            </a:r>
            <a:r>
              <a:rPr lang="en-US" dirty="0">
                <a:hlinkClick r:id="rId3"/>
              </a:rPr>
              <a:t>https://www.brookings.edu/opinions/a-balance-sheet-approach-to-fiscal-policy/</a:t>
            </a:r>
            <a:r>
              <a:rPr lang="en-US" dirty="0"/>
              <a:t> </a:t>
            </a:r>
          </a:p>
        </p:txBody>
      </p:sp>
    </p:spTree>
    <p:extLst>
      <p:ext uri="{BB962C8B-B14F-4D97-AF65-F5344CB8AC3E}">
        <p14:creationId xmlns:p14="http://schemas.microsoft.com/office/powerpoint/2010/main" val="234713765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69710" y="259504"/>
            <a:ext cx="10515600" cy="787814"/>
          </a:xfrm>
        </p:spPr>
        <p:txBody>
          <a:bodyPr>
            <a:noAutofit/>
          </a:bodyPr>
          <a:lstStyle/>
          <a:p>
            <a:r>
              <a:rPr lang="en-US" sz="3200" b="1" dirty="0">
                <a:latin typeface="+mn-lt"/>
              </a:rPr>
              <a:t>Public debt sustainability</a:t>
            </a:r>
            <a:endParaRPr lang="pt-PT" sz="3200" b="1" dirty="0">
              <a:latin typeface="+mn-lt"/>
            </a:endParaRPr>
          </a:p>
        </p:txBody>
      </p:sp>
      <p:sp>
        <p:nvSpPr>
          <p:cNvPr id="3" name="Marcador de Posição de Conteúdo 2"/>
          <p:cNvSpPr>
            <a:spLocks noGrp="1"/>
          </p:cNvSpPr>
          <p:nvPr>
            <p:ph idx="1"/>
          </p:nvPr>
        </p:nvSpPr>
        <p:spPr>
          <a:xfrm>
            <a:off x="291796" y="1297452"/>
            <a:ext cx="11437142" cy="4795424"/>
          </a:xfrm>
        </p:spPr>
        <p:txBody>
          <a:bodyPr>
            <a:noAutofit/>
          </a:bodyPr>
          <a:lstStyle/>
          <a:p>
            <a:pPr algn="just"/>
            <a:r>
              <a:rPr lang="en-US" sz="2400" b="1" dirty="0"/>
              <a:t>Solvency</a:t>
            </a:r>
            <a:r>
              <a:rPr lang="en-US" sz="2400" dirty="0"/>
              <a:t>: the availability of resources allowing government to meet its debt commitments</a:t>
            </a:r>
          </a:p>
          <a:p>
            <a:pPr algn="just"/>
            <a:endParaRPr lang="pt-PT" sz="2400" dirty="0"/>
          </a:p>
          <a:p>
            <a:pPr algn="just"/>
            <a:r>
              <a:rPr lang="pt-PT" sz="2400" dirty="0"/>
              <a:t>In </a:t>
            </a:r>
            <a:r>
              <a:rPr lang="pt-PT" sz="2400" dirty="0" err="1"/>
              <a:t>principle</a:t>
            </a:r>
            <a:r>
              <a:rPr lang="pt-PT" sz="2400" dirty="0"/>
              <a:t>, </a:t>
            </a:r>
            <a:r>
              <a:rPr lang="pt-PT" sz="2400" dirty="0" err="1"/>
              <a:t>debt</a:t>
            </a:r>
            <a:r>
              <a:rPr lang="pt-PT" sz="2400" dirty="0"/>
              <a:t> can </a:t>
            </a:r>
            <a:r>
              <a:rPr lang="pt-PT" sz="2400" i="1" dirty="0" err="1"/>
              <a:t>always</a:t>
            </a:r>
            <a:r>
              <a:rPr lang="pt-PT" sz="2400" dirty="0"/>
              <a:t> </a:t>
            </a:r>
            <a:r>
              <a:rPr lang="en-US" sz="2400" dirty="0"/>
              <a:t>be serviced through additional taxation and/or reduction of spending, but this can raise political, social and moral issues if households are hurt to degrees considered unacceptable. There are also issues of inter-temporal justice</a:t>
            </a:r>
          </a:p>
          <a:p>
            <a:pPr algn="just"/>
            <a:endParaRPr lang="pt-PT" sz="2400" dirty="0"/>
          </a:p>
          <a:p>
            <a:pPr algn="just"/>
            <a:r>
              <a:rPr lang="en-US" sz="2400" dirty="0"/>
              <a:t>In general, there is no collateral for sovereign debt. Thus, </a:t>
            </a:r>
            <a:r>
              <a:rPr lang="en-US" sz="2400" b="1" dirty="0"/>
              <a:t>assessing the solvency of a state requires an evaluation of its willingness to pay</a:t>
            </a:r>
          </a:p>
          <a:p>
            <a:pPr algn="just"/>
            <a:endParaRPr lang="en-US" sz="2400" dirty="0"/>
          </a:p>
          <a:p>
            <a:pPr algn="just"/>
            <a:r>
              <a:rPr lang="en-US" sz="2400" dirty="0"/>
              <a:t>Furthermore, there is a risk that a government defaults even though it is solvent – this is known as a </a:t>
            </a:r>
            <a:r>
              <a:rPr lang="en-US" sz="2400" b="1" dirty="0"/>
              <a:t>liquidity crisis</a:t>
            </a:r>
          </a:p>
        </p:txBody>
      </p:sp>
    </p:spTree>
    <p:extLst>
      <p:ext uri="{BB962C8B-B14F-4D97-AF65-F5344CB8AC3E}">
        <p14:creationId xmlns:p14="http://schemas.microsoft.com/office/powerpoint/2010/main" val="29824799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19668" y="393701"/>
            <a:ext cx="10515600" cy="857388"/>
          </a:xfrm>
        </p:spPr>
        <p:txBody>
          <a:bodyPr>
            <a:noAutofit/>
          </a:bodyPr>
          <a:lstStyle/>
          <a:p>
            <a:r>
              <a:rPr lang="en-GB" b="1" dirty="0">
                <a:latin typeface="+mn-lt"/>
              </a:rPr>
              <a:t>Learning outcomes (#2)</a:t>
            </a:r>
            <a:endParaRPr lang="pt-PT" b="1" dirty="0">
              <a:latin typeface="+mn-lt"/>
            </a:endParaRPr>
          </a:p>
        </p:txBody>
      </p:sp>
      <p:sp>
        <p:nvSpPr>
          <p:cNvPr id="3" name="Marcador de Posição de Conteúdo 2"/>
          <p:cNvSpPr>
            <a:spLocks noGrp="1"/>
          </p:cNvSpPr>
          <p:nvPr>
            <p:ph idx="1"/>
          </p:nvPr>
        </p:nvSpPr>
        <p:spPr>
          <a:xfrm>
            <a:off x="574787" y="1420782"/>
            <a:ext cx="10537888" cy="4814429"/>
          </a:xfrm>
        </p:spPr>
        <p:txBody>
          <a:bodyPr>
            <a:noAutofit/>
          </a:bodyPr>
          <a:lstStyle/>
          <a:p>
            <a:pPr>
              <a:spcBef>
                <a:spcPts val="0"/>
              </a:spcBef>
            </a:pPr>
            <a:r>
              <a:rPr lang="en-GB" dirty="0"/>
              <a:t>Explain the main ways of financing public deficits</a:t>
            </a:r>
          </a:p>
          <a:p>
            <a:pPr>
              <a:spcBef>
                <a:spcPts val="0"/>
              </a:spcBef>
            </a:pPr>
            <a:endParaRPr lang="en-GB" dirty="0"/>
          </a:p>
          <a:p>
            <a:pPr>
              <a:spcBef>
                <a:spcPts val="0"/>
              </a:spcBef>
            </a:pPr>
            <a:r>
              <a:rPr lang="en-GB" dirty="0"/>
              <a:t>Define public debt, net public debt and gross public debt</a:t>
            </a:r>
          </a:p>
          <a:p>
            <a:pPr>
              <a:spcBef>
                <a:spcPts val="0"/>
              </a:spcBef>
            </a:pPr>
            <a:endParaRPr lang="en-GB" dirty="0"/>
          </a:p>
          <a:p>
            <a:pPr>
              <a:spcBef>
                <a:spcPts val="0"/>
              </a:spcBef>
            </a:pPr>
            <a:r>
              <a:rPr lang="en-GB" dirty="0"/>
              <a:t>Explain the key elements of public debt dynamics</a:t>
            </a:r>
          </a:p>
          <a:p>
            <a:pPr>
              <a:spcBef>
                <a:spcPts val="0"/>
              </a:spcBef>
            </a:pPr>
            <a:endParaRPr lang="en-US" dirty="0"/>
          </a:p>
          <a:p>
            <a:pPr>
              <a:spcBef>
                <a:spcPts val="0"/>
              </a:spcBef>
            </a:pPr>
            <a:r>
              <a:rPr lang="en-US" dirty="0"/>
              <a:t>Define public debt (in)solvency</a:t>
            </a:r>
          </a:p>
          <a:p>
            <a:pPr>
              <a:spcBef>
                <a:spcPts val="0"/>
              </a:spcBef>
            </a:pPr>
            <a:endParaRPr lang="en-US" dirty="0"/>
          </a:p>
          <a:p>
            <a:pPr>
              <a:spcBef>
                <a:spcPts val="0"/>
              </a:spcBef>
            </a:pPr>
            <a:r>
              <a:rPr lang="en-US" dirty="0"/>
              <a:t>Describe the options available to countries in a situation of public debt insolvency</a:t>
            </a:r>
          </a:p>
          <a:p>
            <a:pPr>
              <a:spcBef>
                <a:spcPts val="0"/>
              </a:spcBef>
            </a:pPr>
            <a:endParaRPr lang="en-US" dirty="0"/>
          </a:p>
          <a:p>
            <a:pPr>
              <a:spcBef>
                <a:spcPts val="0"/>
              </a:spcBef>
            </a:pPr>
            <a:r>
              <a:rPr lang="en-US" dirty="0"/>
              <a:t>Describe the main indicators used to assess public debt sustainability</a:t>
            </a:r>
            <a:endParaRPr lang="en-GB" dirty="0"/>
          </a:p>
          <a:p>
            <a:pPr>
              <a:spcBef>
                <a:spcPts val="0"/>
              </a:spcBef>
            </a:pPr>
            <a:endParaRPr lang="en-GB" dirty="0"/>
          </a:p>
          <a:p>
            <a:pPr marL="0" indent="0">
              <a:spcBef>
                <a:spcPts val="0"/>
              </a:spcBef>
              <a:buNone/>
            </a:pPr>
            <a:endParaRPr lang="en-GB" dirty="0"/>
          </a:p>
          <a:p>
            <a:pPr>
              <a:spcBef>
                <a:spcPts val="0"/>
              </a:spcBef>
            </a:pPr>
            <a:endParaRPr lang="en-US" dirty="0"/>
          </a:p>
          <a:p>
            <a:pPr marL="0" indent="0">
              <a:spcBef>
                <a:spcPts val="0"/>
              </a:spcBef>
              <a:buNone/>
            </a:pPr>
            <a:endParaRPr lang="en-GB" dirty="0"/>
          </a:p>
          <a:p>
            <a:pPr>
              <a:spcBef>
                <a:spcPts val="0"/>
              </a:spcBef>
            </a:pPr>
            <a:endParaRPr lang="en-GB" dirty="0"/>
          </a:p>
          <a:p>
            <a:pPr>
              <a:spcBef>
                <a:spcPts val="0"/>
              </a:spcBef>
            </a:pPr>
            <a:endParaRPr lang="pt-PT" dirty="0"/>
          </a:p>
          <a:p>
            <a:pPr>
              <a:spcBef>
                <a:spcPts val="0"/>
              </a:spcBef>
            </a:pPr>
            <a:endParaRPr lang="en-GB" dirty="0"/>
          </a:p>
          <a:p>
            <a:pPr marL="0" indent="0">
              <a:spcBef>
                <a:spcPts val="0"/>
              </a:spcBef>
              <a:buNone/>
            </a:pPr>
            <a:endParaRPr lang="en-GB" dirty="0"/>
          </a:p>
          <a:p>
            <a:pPr marL="0" indent="0">
              <a:spcBef>
                <a:spcPts val="0"/>
              </a:spcBef>
              <a:buNone/>
            </a:pPr>
            <a:endParaRPr lang="pt-PT" dirty="0"/>
          </a:p>
        </p:txBody>
      </p:sp>
    </p:spTree>
    <p:extLst>
      <p:ext uri="{BB962C8B-B14F-4D97-AF65-F5344CB8AC3E}">
        <p14:creationId xmlns:p14="http://schemas.microsoft.com/office/powerpoint/2010/main" val="31425510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01472" y="286799"/>
            <a:ext cx="10515600" cy="787814"/>
          </a:xfrm>
        </p:spPr>
        <p:txBody>
          <a:bodyPr>
            <a:noAutofit/>
          </a:bodyPr>
          <a:lstStyle/>
          <a:p>
            <a:r>
              <a:rPr lang="en-US" sz="3200" b="1" dirty="0">
                <a:latin typeface="+mn-lt"/>
              </a:rPr>
              <a:t>Public debt sustainability in a monetary union</a:t>
            </a:r>
            <a:endParaRPr lang="pt-PT" sz="3200" b="1" dirty="0">
              <a:latin typeface="+mn-lt"/>
            </a:endParaRPr>
          </a:p>
        </p:txBody>
      </p:sp>
      <p:sp>
        <p:nvSpPr>
          <p:cNvPr id="3" name="Marcador de Posição de Conteúdo 2"/>
          <p:cNvSpPr>
            <a:spLocks noGrp="1"/>
          </p:cNvSpPr>
          <p:nvPr>
            <p:ph idx="1"/>
          </p:nvPr>
        </p:nvSpPr>
        <p:spPr>
          <a:xfrm>
            <a:off x="528319" y="1420544"/>
            <a:ext cx="11174241" cy="4795424"/>
          </a:xfrm>
        </p:spPr>
        <p:txBody>
          <a:bodyPr>
            <a:noAutofit/>
          </a:bodyPr>
          <a:lstStyle/>
          <a:p>
            <a:pPr algn="just"/>
            <a:r>
              <a:rPr lang="en-US" sz="2400" dirty="0"/>
              <a:t>A country in an insolvency situation has three options (excluding monetization of public debt which is off limits for a member state): </a:t>
            </a:r>
          </a:p>
          <a:p>
            <a:pPr marL="971550" lvl="1" indent="-514350" algn="just">
              <a:buAutoNum type="romanLcParenBoth"/>
            </a:pPr>
            <a:r>
              <a:rPr lang="en-US" sz="2200" dirty="0"/>
              <a:t>massive adjustment combining cuts to primary expenditures and tax increases </a:t>
            </a:r>
          </a:p>
          <a:p>
            <a:pPr marL="971550" lvl="1" indent="-514350" algn="just">
              <a:buAutoNum type="romanLcParenBoth"/>
            </a:pPr>
            <a:r>
              <a:rPr lang="en-US" sz="2200" dirty="0"/>
              <a:t>temporary support by other member states and the International Monetary Fund </a:t>
            </a:r>
          </a:p>
          <a:p>
            <a:pPr marL="971550" lvl="1" indent="-514350" algn="just">
              <a:buAutoNum type="romanLcParenBoth"/>
            </a:pPr>
            <a:r>
              <a:rPr lang="en-US" sz="2200" dirty="0"/>
              <a:t>partial default whereby the government negotiates a debt reduction with its creditors</a:t>
            </a:r>
          </a:p>
          <a:p>
            <a:pPr marL="971550" lvl="1" indent="-514350" algn="just">
              <a:buAutoNum type="romanLcParenBoth"/>
            </a:pPr>
            <a:endParaRPr lang="en-US" sz="2200" dirty="0"/>
          </a:p>
          <a:p>
            <a:pPr marL="457200" lvl="1" indent="0" algn="just">
              <a:buNone/>
            </a:pPr>
            <a:endParaRPr lang="en-US" sz="2200" dirty="0"/>
          </a:p>
          <a:p>
            <a:pPr marL="457200" lvl="1" indent="0" algn="just">
              <a:buNone/>
            </a:pPr>
            <a:r>
              <a:rPr lang="en-US" sz="2200" dirty="0"/>
              <a:t>In most cases, solvency crisis are generally solved by a combination of all three options.</a:t>
            </a:r>
          </a:p>
          <a:p>
            <a:pPr algn="just"/>
            <a:endParaRPr lang="en-US" sz="2400" dirty="0"/>
          </a:p>
          <a:p>
            <a:pPr algn="just"/>
            <a:endParaRPr lang="en-US" sz="2400" dirty="0"/>
          </a:p>
          <a:p>
            <a:pPr algn="just"/>
            <a:endParaRPr lang="en-US" sz="2400" dirty="0"/>
          </a:p>
        </p:txBody>
      </p:sp>
    </p:spTree>
    <p:extLst>
      <p:ext uri="{BB962C8B-B14F-4D97-AF65-F5344CB8AC3E}">
        <p14:creationId xmlns:p14="http://schemas.microsoft.com/office/powerpoint/2010/main" val="416575531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D8BE6D-98DB-099B-F03A-5938931732BF}"/>
              </a:ext>
            </a:extLst>
          </p:cNvPr>
          <p:cNvSpPr>
            <a:spLocks noGrp="1"/>
          </p:cNvSpPr>
          <p:nvPr>
            <p:ph type="title"/>
          </p:nvPr>
        </p:nvSpPr>
        <p:spPr/>
        <p:txBody>
          <a:bodyPr/>
          <a:lstStyle/>
          <a:p>
            <a:r>
              <a:rPr lang="en-US" dirty="0"/>
              <a:t>Policy coordination </a:t>
            </a:r>
            <a:r>
              <a:rPr lang="en-US"/>
              <a:t>in a </a:t>
            </a:r>
            <a:r>
              <a:rPr lang="en-US" dirty="0"/>
              <a:t>Monetary Union</a:t>
            </a:r>
          </a:p>
        </p:txBody>
      </p:sp>
      <p:sp>
        <p:nvSpPr>
          <p:cNvPr id="3" name="Content Placeholder 2">
            <a:extLst>
              <a:ext uri="{FF2B5EF4-FFF2-40B4-BE49-F238E27FC236}">
                <a16:creationId xmlns:a16="http://schemas.microsoft.com/office/drawing/2014/main" id="{E3B8BCE5-592C-C290-D111-47D322506B27}"/>
              </a:ext>
            </a:extLst>
          </p:cNvPr>
          <p:cNvSpPr>
            <a:spLocks noGrp="1"/>
          </p:cNvSpPr>
          <p:nvPr>
            <p:ph idx="1"/>
          </p:nvPr>
        </p:nvSpPr>
        <p:spPr/>
        <p:txBody>
          <a:bodyPr>
            <a:normAutofit/>
          </a:bodyPr>
          <a:lstStyle/>
          <a:p>
            <a:pPr algn="l"/>
            <a:r>
              <a:rPr lang="en-US" sz="1800" b="1" i="0" u="none" strike="noStrike" baseline="0" dirty="0">
                <a:latin typeface="Minion-Regular"/>
              </a:rPr>
              <a:t>Economic theory provides arguments against coordination:</a:t>
            </a:r>
            <a:r>
              <a:rPr lang="en-US" sz="1800" b="0" i="0" u="none" strike="noStrike" baseline="0" dirty="0">
                <a:latin typeface="Minion-Regular"/>
              </a:rPr>
              <a:t> For example, the Mundell–Fleming model, under flexible exchange rates and perfect capital mobility (assumptions adapted to the situation of the euro area as a whole) leads to the conclusion that fiscal policy is ineffective for the Union as a whole; the task of stabilizing the economy of the euro area accordingly falls primarily on monetary policy. </a:t>
            </a:r>
          </a:p>
          <a:p>
            <a:pPr algn="l"/>
            <a:r>
              <a:rPr lang="en-US" sz="1800" b="0" i="0" u="none" strike="noStrike" baseline="0" dirty="0">
                <a:latin typeface="Minion-Regular"/>
              </a:rPr>
              <a:t>The coordination of fiscal policies to stabilize the activity appears to be a second-best solution ranking below monetary policy, to be used, for example, when the ECB is prevented by a conflict among objectives from providing a needed stimulus or when monetary policy alone cannot stabilize the economy.</a:t>
            </a:r>
          </a:p>
          <a:p>
            <a:pPr algn="l"/>
            <a:r>
              <a:rPr lang="en-US" sz="1800" b="0" i="0" u="none" strike="noStrike" baseline="0" dirty="0">
                <a:latin typeface="Minion-Regular"/>
              </a:rPr>
              <a:t>Using fiscal policy coordination to counter the action of the ECB could only result in a costly failure.</a:t>
            </a:r>
          </a:p>
          <a:p>
            <a:pPr algn="l"/>
            <a:r>
              <a:rPr lang="en-US" sz="1800" b="0" i="0" u="none" strike="noStrike" baseline="0" dirty="0">
                <a:latin typeface="Minion-Regular"/>
              </a:rPr>
              <a:t>The deep recession of 2008–09 provided a textbook case for fiscal policy coordination within the euro area:</a:t>
            </a:r>
          </a:p>
          <a:p>
            <a:pPr lvl="1"/>
            <a:r>
              <a:rPr lang="en-US" sz="1800" b="0" i="0" u="none" strike="noStrike" baseline="0" dirty="0">
                <a:latin typeface="Minion-Regular"/>
              </a:rPr>
              <a:t>The shock was largely symmetric, implying that a common response was in order;</a:t>
            </a:r>
          </a:p>
          <a:p>
            <a:pPr lvl="1"/>
            <a:r>
              <a:rPr lang="en-US" sz="1800" b="0" i="0" u="none" strike="noStrike" baseline="0" dirty="0">
                <a:latin typeface="Minion-Regular"/>
              </a:rPr>
              <a:t>Monetary policy was rendered ineffective by the state of the banking system, which called for additional budgetary support;</a:t>
            </a:r>
          </a:p>
          <a:p>
            <a:pPr lvl="1"/>
            <a:r>
              <a:rPr lang="en-US" sz="1800" b="0" i="0" u="none" strike="noStrike" baseline="0" dirty="0">
                <a:latin typeface="Minion-Regular"/>
              </a:rPr>
              <a:t>The central banks were pursuing an accommodative monetary policy, reducing the policy rate to zero.</a:t>
            </a:r>
          </a:p>
          <a:p>
            <a:r>
              <a:rPr lang="en-US" sz="1800" b="0" i="0" u="none" strike="noStrike" baseline="0" dirty="0">
                <a:latin typeface="Minion-Regular"/>
              </a:rPr>
              <a:t>Yet, the fiscal response in Europe was only loosely coordinated.</a:t>
            </a:r>
          </a:p>
        </p:txBody>
      </p:sp>
    </p:spTree>
    <p:extLst>
      <p:ext uri="{BB962C8B-B14F-4D97-AF65-F5344CB8AC3E}">
        <p14:creationId xmlns:p14="http://schemas.microsoft.com/office/powerpoint/2010/main" val="24272810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83358" y="232208"/>
            <a:ext cx="10515600" cy="787814"/>
          </a:xfrm>
        </p:spPr>
        <p:txBody>
          <a:bodyPr>
            <a:noAutofit/>
          </a:bodyPr>
          <a:lstStyle/>
          <a:p>
            <a:r>
              <a:rPr lang="en-US" sz="3200" b="1" dirty="0">
                <a:latin typeface="+mn-lt"/>
              </a:rPr>
              <a:t>Fiscal policy and Demand-side effects</a:t>
            </a:r>
            <a:r>
              <a:rPr lang="en-GB" sz="3200" b="1" dirty="0">
                <a:latin typeface="+mn-lt"/>
              </a:rPr>
              <a:t>: Keynes and his critics</a:t>
            </a:r>
          </a:p>
        </p:txBody>
      </p:sp>
      <p:sp>
        <p:nvSpPr>
          <p:cNvPr id="3" name="Marcador de Posição de Conteúdo 2"/>
          <p:cNvSpPr>
            <a:spLocks noGrp="1"/>
          </p:cNvSpPr>
          <p:nvPr>
            <p:ph idx="1"/>
          </p:nvPr>
        </p:nvSpPr>
        <p:spPr>
          <a:xfrm>
            <a:off x="298751" y="1020022"/>
            <a:ext cx="11208541" cy="5080527"/>
          </a:xfrm>
        </p:spPr>
        <p:txBody>
          <a:bodyPr>
            <a:noAutofit/>
          </a:bodyPr>
          <a:lstStyle/>
          <a:p>
            <a:pPr algn="just"/>
            <a:r>
              <a:rPr lang="en-US" sz="2100" dirty="0"/>
              <a:t>Keynes’s General Theory of Employment, Interest and Money (1936) provided the conceptual framework for the use of fiscal policy to influence the level of aggregate demand</a:t>
            </a:r>
          </a:p>
          <a:p>
            <a:pPr algn="just"/>
            <a:endParaRPr lang="en-US" sz="2100" dirty="0"/>
          </a:p>
          <a:p>
            <a:pPr algn="just"/>
            <a:r>
              <a:rPr lang="en-US" sz="2100" dirty="0"/>
              <a:t>While classical theory was concerned about public finance solvency (debt stock), Keynes’s theory focused on the role of flows of public income and expenditures in the determination of the aggregate macroeconomic equilibrium </a:t>
            </a:r>
          </a:p>
          <a:p>
            <a:pPr algn="just"/>
            <a:endParaRPr lang="en-US" sz="2100" dirty="0"/>
          </a:p>
          <a:p>
            <a:pPr algn="just"/>
            <a:r>
              <a:rPr lang="en-US" sz="2100" dirty="0"/>
              <a:t>However, since debt results from the accumulation of deficits, the outcome of excessive reliance on fiscal policy was an increase in public debt ratios. This fact was ignored in the first three decades after World War II and it was only in reaction to an excessive reliance on fiscal policy in the 1970s to the associated permanent deficits and to the resulting increase in public debt ratios that debt-related concerns appeared </a:t>
            </a:r>
          </a:p>
          <a:p>
            <a:pPr algn="just"/>
            <a:endParaRPr lang="en-US" sz="2100" dirty="0"/>
          </a:p>
          <a:p>
            <a:pPr algn="just"/>
            <a:r>
              <a:rPr lang="en-US" sz="2100" dirty="0"/>
              <a:t>In response to these concerns, economists developed models to represent public debt dynamics and their effects on the economy (as we have discussed previously)</a:t>
            </a:r>
            <a:endParaRPr lang="en-GB" sz="2100" dirty="0"/>
          </a:p>
          <a:p>
            <a:pPr algn="just"/>
            <a:endParaRPr lang="en-US" sz="2100" dirty="0"/>
          </a:p>
          <a:p>
            <a:pPr algn="just"/>
            <a:endParaRPr lang="pt-PT" sz="2100" dirty="0"/>
          </a:p>
        </p:txBody>
      </p:sp>
    </p:spTree>
    <p:extLst>
      <p:ext uri="{BB962C8B-B14F-4D97-AF65-F5344CB8AC3E}">
        <p14:creationId xmlns:p14="http://schemas.microsoft.com/office/powerpoint/2010/main" val="91359271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26966" y="259503"/>
            <a:ext cx="10515600" cy="787814"/>
          </a:xfrm>
        </p:spPr>
        <p:txBody>
          <a:bodyPr>
            <a:noAutofit/>
          </a:bodyPr>
          <a:lstStyle/>
          <a:p>
            <a:r>
              <a:rPr lang="en-US" sz="3200" b="1" dirty="0">
                <a:latin typeface="+mn-lt"/>
              </a:rPr>
              <a:t>Fiscal policy and Demand-side effects: Keynes and his critics </a:t>
            </a:r>
            <a:endParaRPr lang="pt-PT" sz="3200" b="1" dirty="0">
              <a:latin typeface="+mn-lt"/>
            </a:endParaRPr>
          </a:p>
        </p:txBody>
      </p:sp>
      <p:sp>
        <p:nvSpPr>
          <p:cNvPr id="17" name="Rectangle 16"/>
          <p:cNvSpPr/>
          <p:nvPr/>
        </p:nvSpPr>
        <p:spPr>
          <a:xfrm>
            <a:off x="181935" y="1264596"/>
            <a:ext cx="5753037" cy="4708981"/>
          </a:xfrm>
          <a:prstGeom prst="rect">
            <a:avLst/>
          </a:prstGeom>
        </p:spPr>
        <p:txBody>
          <a:bodyPr wrap="square">
            <a:spAutoFit/>
          </a:bodyPr>
          <a:lstStyle/>
          <a:p>
            <a:pPr marL="342900" indent="-342900">
              <a:buFont typeface="Arial" panose="020B0604020202020204" pitchFamily="34" charset="0"/>
              <a:buChar char="•"/>
            </a:pPr>
            <a:r>
              <a:rPr lang="en-GB" sz="2000" dirty="0"/>
              <a:t>The Keynesian model assumes prices adjust slowly (price rigidity) and thus adjustment occurs via income level</a:t>
            </a:r>
          </a:p>
          <a:p>
            <a:pPr marL="342900" indent="-342900">
              <a:buFont typeface="Arial" panose="020B0604020202020204" pitchFamily="34" charset="0"/>
              <a:buChar char="•"/>
            </a:pPr>
            <a:endParaRPr lang="en-GB" sz="2000" dirty="0"/>
          </a:p>
          <a:p>
            <a:pPr marL="342900" indent="-342900">
              <a:buFont typeface="Arial" panose="020B0604020202020204" pitchFamily="34" charset="0"/>
              <a:buChar char="•"/>
            </a:pPr>
            <a:r>
              <a:rPr lang="en-GB" sz="2000" dirty="0"/>
              <a:t>This is especially the case in the short(er) run when the economy is operating below full capacity (</a:t>
            </a:r>
            <a:r>
              <a:rPr lang="en-GB" sz="2000" dirty="0" err="1"/>
              <a:t>Y</a:t>
            </a:r>
            <a:r>
              <a:rPr lang="en-GB" sz="2000" baseline="-25000" dirty="0" err="1"/>
              <a:t>f</a:t>
            </a:r>
            <a:r>
              <a:rPr lang="en-GB" sz="2000" dirty="0"/>
              <a:t>) - and thus there is excess capacity – so increasing AD does not increase prices but increases output</a:t>
            </a:r>
          </a:p>
          <a:p>
            <a:pPr marL="342900" indent="-342900">
              <a:buFont typeface="Arial" panose="020B0604020202020204" pitchFamily="34" charset="0"/>
              <a:buChar char="•"/>
            </a:pPr>
            <a:endParaRPr lang="en-GB" sz="2000" dirty="0"/>
          </a:p>
          <a:p>
            <a:pPr marL="342900" indent="-342900">
              <a:buFont typeface="Arial" panose="020B0604020202020204" pitchFamily="34" charset="0"/>
              <a:buChar char="•"/>
            </a:pPr>
            <a:r>
              <a:rPr lang="en-GB" sz="2000" dirty="0"/>
              <a:t>The Keynesian view was a departure from the Classical view of perfect price adjustment and can be used when the economy is operating well below full potential (think Great Depression 1930s)</a:t>
            </a:r>
          </a:p>
        </p:txBody>
      </p:sp>
      <p:grpSp>
        <p:nvGrpSpPr>
          <p:cNvPr id="24" name="Group 23"/>
          <p:cNvGrpSpPr/>
          <p:nvPr/>
        </p:nvGrpSpPr>
        <p:grpSpPr>
          <a:xfrm>
            <a:off x="5710136" y="1264596"/>
            <a:ext cx="5905145" cy="4768797"/>
            <a:chOff x="7637590" y="1855176"/>
            <a:chExt cx="4212080" cy="3705987"/>
          </a:xfrm>
        </p:grpSpPr>
        <p:grpSp>
          <p:nvGrpSpPr>
            <p:cNvPr id="25" name="Group 24"/>
            <p:cNvGrpSpPr/>
            <p:nvPr/>
          </p:nvGrpSpPr>
          <p:grpSpPr>
            <a:xfrm>
              <a:off x="7637590" y="1855176"/>
              <a:ext cx="4212080" cy="3323493"/>
              <a:chOff x="7637590" y="1855176"/>
              <a:chExt cx="4212080" cy="3323493"/>
            </a:xfrm>
          </p:grpSpPr>
          <p:pic>
            <p:nvPicPr>
              <p:cNvPr id="35" name="Picture 6" descr="http://www.economicsonline.co.uk/Macro_graphs/ADAS_LRAS_SRAS.png"/>
              <p:cNvPicPr>
                <a:picLocks noChangeAspect="1" noChangeArrowheads="1"/>
              </p:cNvPicPr>
              <p:nvPr/>
            </p:nvPicPr>
            <p:blipFill rotWithShape="1">
              <a:blip r:embed="rId3">
                <a:extLst>
                  <a:ext uri="{28A0092B-C50C-407E-A947-70E740481C1C}">
                    <a14:useLocalDpi xmlns:a14="http://schemas.microsoft.com/office/drawing/2010/main" val="0"/>
                  </a:ext>
                </a:extLst>
              </a:blip>
              <a:srcRect t="10461" b="4615"/>
              <a:stretch/>
            </p:blipFill>
            <p:spPr bwMode="auto">
              <a:xfrm>
                <a:off x="7637590" y="1855176"/>
                <a:ext cx="4212080" cy="3323493"/>
              </a:xfrm>
              <a:prstGeom prst="rect">
                <a:avLst/>
              </a:prstGeom>
              <a:noFill/>
              <a:extLst>
                <a:ext uri="{909E8E84-426E-40DD-AFC4-6F175D3DCCD1}">
                  <a14:hiddenFill xmlns:a14="http://schemas.microsoft.com/office/drawing/2010/main">
                    <a:solidFill>
                      <a:srgbClr val="FFFFFF"/>
                    </a:solidFill>
                  </a14:hiddenFill>
                </a:ext>
              </a:extLst>
            </p:spPr>
          </p:pic>
          <p:sp>
            <p:nvSpPr>
              <p:cNvPr id="36" name="Rectangle 35"/>
              <p:cNvSpPr/>
              <p:nvPr/>
            </p:nvSpPr>
            <p:spPr>
              <a:xfrm>
                <a:off x="8557846" y="4901713"/>
                <a:ext cx="2074984" cy="2769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26" name="Straight Connector 25"/>
            <p:cNvCxnSpPr/>
            <p:nvPr/>
          </p:nvCxnSpPr>
          <p:spPr>
            <a:xfrm>
              <a:off x="10524391" y="2215662"/>
              <a:ext cx="0" cy="2488223"/>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8026109" y="5191831"/>
              <a:ext cx="1717521" cy="369332"/>
            </a:xfrm>
            <a:prstGeom prst="rect">
              <a:avLst/>
            </a:prstGeom>
            <a:noFill/>
          </p:spPr>
          <p:txBody>
            <a:bodyPr wrap="none" rtlCol="0">
              <a:spAutoFit/>
            </a:bodyPr>
            <a:lstStyle/>
            <a:p>
              <a:r>
                <a:rPr lang="pt-PT" dirty="0" err="1"/>
                <a:t>Potential</a:t>
              </a:r>
              <a:r>
                <a:rPr lang="pt-PT" dirty="0"/>
                <a:t> output</a:t>
              </a:r>
              <a:endParaRPr lang="en-US" dirty="0"/>
            </a:p>
          </p:txBody>
        </p:sp>
        <p:cxnSp>
          <p:nvCxnSpPr>
            <p:cNvPr id="28" name="Straight Arrow Connector 27"/>
            <p:cNvCxnSpPr>
              <a:endCxn id="36" idx="0"/>
            </p:cNvCxnSpPr>
            <p:nvPr/>
          </p:nvCxnSpPr>
          <p:spPr>
            <a:xfrm flipV="1">
              <a:off x="9337431" y="4901713"/>
              <a:ext cx="257907" cy="27695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8387862" y="2725615"/>
              <a:ext cx="2454704" cy="1538654"/>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8300578" y="3092053"/>
              <a:ext cx="2373737" cy="1495889"/>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8652681" y="2440993"/>
              <a:ext cx="2454704" cy="1538654"/>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11030673" y="3607615"/>
              <a:ext cx="538930" cy="369332"/>
            </a:xfrm>
            <a:prstGeom prst="rect">
              <a:avLst/>
            </a:prstGeom>
            <a:noFill/>
          </p:spPr>
          <p:txBody>
            <a:bodyPr wrap="none" rtlCol="0">
              <a:spAutoFit/>
            </a:bodyPr>
            <a:lstStyle/>
            <a:p>
              <a:r>
                <a:rPr lang="pt-PT" dirty="0"/>
                <a:t>AD</a:t>
              </a:r>
              <a:r>
                <a:rPr lang="pt-PT" baseline="30000" dirty="0"/>
                <a:t>3</a:t>
              </a:r>
              <a:endParaRPr lang="en-US" baseline="30000" dirty="0"/>
            </a:p>
          </p:txBody>
        </p:sp>
        <p:sp>
          <p:nvSpPr>
            <p:cNvPr id="33" name="TextBox 32"/>
            <p:cNvSpPr txBox="1"/>
            <p:nvPr/>
          </p:nvSpPr>
          <p:spPr>
            <a:xfrm>
              <a:off x="10772533" y="4167471"/>
              <a:ext cx="538930" cy="369332"/>
            </a:xfrm>
            <a:prstGeom prst="rect">
              <a:avLst/>
            </a:prstGeom>
            <a:noFill/>
          </p:spPr>
          <p:txBody>
            <a:bodyPr wrap="none" rtlCol="0">
              <a:spAutoFit/>
            </a:bodyPr>
            <a:lstStyle/>
            <a:p>
              <a:r>
                <a:rPr lang="pt-PT" dirty="0"/>
                <a:t>AD</a:t>
              </a:r>
              <a:r>
                <a:rPr lang="pt-PT" baseline="30000" dirty="0"/>
                <a:t>2</a:t>
              </a:r>
              <a:endParaRPr lang="en-US" baseline="30000" dirty="0"/>
            </a:p>
          </p:txBody>
        </p:sp>
        <p:sp>
          <p:nvSpPr>
            <p:cNvPr id="34" name="TextBox 33"/>
            <p:cNvSpPr txBox="1"/>
            <p:nvPr/>
          </p:nvSpPr>
          <p:spPr>
            <a:xfrm>
              <a:off x="9980147" y="4356717"/>
              <a:ext cx="538930" cy="369332"/>
            </a:xfrm>
            <a:prstGeom prst="rect">
              <a:avLst/>
            </a:prstGeom>
            <a:noFill/>
          </p:spPr>
          <p:txBody>
            <a:bodyPr wrap="none" rtlCol="0">
              <a:spAutoFit/>
            </a:bodyPr>
            <a:lstStyle/>
            <a:p>
              <a:r>
                <a:rPr lang="pt-PT" dirty="0"/>
                <a:t>AD</a:t>
              </a:r>
              <a:r>
                <a:rPr lang="pt-PT" baseline="30000" dirty="0"/>
                <a:t>1</a:t>
              </a:r>
              <a:endParaRPr lang="en-US" baseline="30000" dirty="0"/>
            </a:p>
          </p:txBody>
        </p:sp>
      </p:grpSp>
    </p:spTree>
    <p:extLst>
      <p:ext uri="{BB962C8B-B14F-4D97-AF65-F5344CB8AC3E}">
        <p14:creationId xmlns:p14="http://schemas.microsoft.com/office/powerpoint/2010/main" val="172513100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26966" y="259503"/>
            <a:ext cx="10515600" cy="787814"/>
          </a:xfrm>
        </p:spPr>
        <p:txBody>
          <a:bodyPr>
            <a:noAutofit/>
          </a:bodyPr>
          <a:lstStyle/>
          <a:p>
            <a:r>
              <a:rPr lang="en-US" sz="3200" b="1" dirty="0">
                <a:latin typeface="+mn-lt"/>
              </a:rPr>
              <a:t>Fiscal policy and Demand-side effects: Keynes and his critics </a:t>
            </a:r>
            <a:endParaRPr lang="pt-PT" sz="3200" b="1" dirty="0">
              <a:latin typeface="+mn-lt"/>
            </a:endParaRPr>
          </a:p>
        </p:txBody>
      </p:sp>
      <p:sp>
        <p:nvSpPr>
          <p:cNvPr id="3" name="Marcador de Posição de Conteúdo 2"/>
          <p:cNvSpPr>
            <a:spLocks noGrp="1"/>
          </p:cNvSpPr>
          <p:nvPr>
            <p:ph idx="1"/>
          </p:nvPr>
        </p:nvSpPr>
        <p:spPr>
          <a:xfrm>
            <a:off x="182871" y="1162590"/>
            <a:ext cx="6259411" cy="5136785"/>
          </a:xfrm>
        </p:spPr>
        <p:txBody>
          <a:bodyPr>
            <a:noAutofit/>
          </a:bodyPr>
          <a:lstStyle/>
          <a:p>
            <a:pPr algn="just"/>
            <a:r>
              <a:rPr lang="en-US" sz="2000" dirty="0"/>
              <a:t>So: the effectiveness of demand-side policies depends on the slope of the short-run AS curve</a:t>
            </a:r>
          </a:p>
          <a:p>
            <a:pPr algn="just"/>
            <a:endParaRPr lang="en-US" sz="2000" dirty="0"/>
          </a:p>
          <a:p>
            <a:pPr algn="just"/>
            <a:r>
              <a:rPr lang="en-US" sz="2000" dirty="0"/>
              <a:t>In an economy with nominal rigidities and low responsiveness of wages to labour market conditions, the short-run AS curve will be almost flat, making demand policies very effective</a:t>
            </a:r>
          </a:p>
          <a:p>
            <a:pPr algn="just"/>
            <a:endParaRPr lang="en-US" sz="2000" dirty="0"/>
          </a:p>
          <a:p>
            <a:pPr algn="just"/>
            <a:r>
              <a:rPr lang="en-US" sz="2000" dirty="0"/>
              <a:t>In contrast, when prices and wages adjust fast to unemployment, the short-run AS curve is nearly vertical and demand policies are very ineffective</a:t>
            </a:r>
          </a:p>
          <a:p>
            <a:pPr algn="just"/>
            <a:endParaRPr lang="en-US" sz="2000" dirty="0"/>
          </a:p>
          <a:p>
            <a:pPr algn="just"/>
            <a:r>
              <a:rPr lang="en-US" sz="2000" dirty="0"/>
              <a:t>NB. Besides the diff. on assumptions about AS curve, Keynes also had a different view about individuals' behaviour (i.e. animal spirits of households and firms), which further supported the intervention of state to influence economy</a:t>
            </a:r>
          </a:p>
          <a:p>
            <a:pPr algn="just"/>
            <a:endParaRPr lang="en-US" sz="2000" dirty="0"/>
          </a:p>
        </p:txBody>
      </p:sp>
      <p:grpSp>
        <p:nvGrpSpPr>
          <p:cNvPr id="21" name="Group 20"/>
          <p:cNvGrpSpPr/>
          <p:nvPr/>
        </p:nvGrpSpPr>
        <p:grpSpPr>
          <a:xfrm>
            <a:off x="6591300" y="1323975"/>
            <a:ext cx="5486400" cy="4467225"/>
            <a:chOff x="2739471" y="1962151"/>
            <a:chExt cx="5452029" cy="4384310"/>
          </a:xfrm>
        </p:grpSpPr>
        <p:grpSp>
          <p:nvGrpSpPr>
            <p:cNvPr id="16" name="Group 15"/>
            <p:cNvGrpSpPr/>
            <p:nvPr/>
          </p:nvGrpSpPr>
          <p:grpSpPr>
            <a:xfrm>
              <a:off x="2739471" y="1962151"/>
              <a:ext cx="5452029" cy="4384310"/>
              <a:chOff x="1729821" y="2476359"/>
              <a:chExt cx="4761467" cy="3984401"/>
            </a:xfrm>
          </p:grpSpPr>
          <p:grpSp>
            <p:nvGrpSpPr>
              <p:cNvPr id="11" name="Group 10"/>
              <p:cNvGrpSpPr/>
              <p:nvPr/>
            </p:nvGrpSpPr>
            <p:grpSpPr>
              <a:xfrm>
                <a:off x="1729821" y="2476359"/>
                <a:ext cx="4761467" cy="3984401"/>
                <a:chOff x="1729821" y="2476359"/>
                <a:chExt cx="4761467" cy="3984401"/>
              </a:xfrm>
            </p:grpSpPr>
            <p:pic>
              <p:nvPicPr>
                <p:cNvPr id="4" name="Picture 4"/>
                <p:cNvPicPr>
                  <a:picLocks/>
                </p:cNvPicPr>
                <p:nvPr/>
              </p:nvPicPr>
              <p:blipFill rotWithShape="1">
                <a:blip r:embed="rId2">
                  <a:extLst>
                    <a:ext uri="{28A0092B-C50C-407E-A947-70E740481C1C}">
                      <a14:useLocalDpi xmlns:a14="http://schemas.microsoft.com/office/drawing/2010/main" val="0"/>
                    </a:ext>
                  </a:extLst>
                </a:blip>
                <a:srcRect l="113" t="233" r="48380" b="51052"/>
                <a:stretch/>
              </p:blipFill>
              <p:spPr>
                <a:xfrm>
                  <a:off x="1729821" y="2476359"/>
                  <a:ext cx="4328080" cy="3984401"/>
                </a:xfrm>
                <a:prstGeom prst="rect">
                  <a:avLst/>
                </a:prstGeom>
              </p:spPr>
            </p:pic>
            <p:cxnSp>
              <p:nvCxnSpPr>
                <p:cNvPr id="6" name="Straight Connector 5"/>
                <p:cNvCxnSpPr/>
                <p:nvPr/>
              </p:nvCxnSpPr>
              <p:spPr>
                <a:xfrm flipV="1">
                  <a:off x="2571750" y="4124325"/>
                  <a:ext cx="3013016" cy="8382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4517312" y="3329285"/>
                  <a:ext cx="866775" cy="461665"/>
                </a:xfrm>
                <a:prstGeom prst="rect">
                  <a:avLst/>
                </a:prstGeom>
                <a:solidFill>
                  <a:schemeClr val="bg1"/>
                </a:solidFill>
              </p:spPr>
              <p:txBody>
                <a:bodyPr wrap="square" rtlCol="0">
                  <a:spAutoFit/>
                </a:bodyPr>
                <a:lstStyle/>
                <a:p>
                  <a:r>
                    <a:rPr lang="pt-PT" sz="2400" dirty="0"/>
                    <a:t>AS</a:t>
                  </a:r>
                  <a:r>
                    <a:rPr lang="pt-PT" sz="2400" baseline="30000" dirty="0"/>
                    <a:t>1</a:t>
                  </a:r>
                  <a:endParaRPr lang="en-US" sz="2400" baseline="30000" dirty="0"/>
                </a:p>
              </p:txBody>
            </p:sp>
            <p:sp>
              <p:nvSpPr>
                <p:cNvPr id="8" name="TextBox 7"/>
                <p:cNvSpPr txBox="1"/>
                <p:nvPr/>
              </p:nvSpPr>
              <p:spPr>
                <a:xfrm>
                  <a:off x="5624513" y="3893492"/>
                  <a:ext cx="866775" cy="461665"/>
                </a:xfrm>
                <a:prstGeom prst="rect">
                  <a:avLst/>
                </a:prstGeom>
                <a:solidFill>
                  <a:schemeClr val="bg1"/>
                </a:solidFill>
              </p:spPr>
              <p:txBody>
                <a:bodyPr wrap="square" rtlCol="0">
                  <a:spAutoFit/>
                </a:bodyPr>
                <a:lstStyle/>
                <a:p>
                  <a:r>
                    <a:rPr lang="pt-PT" sz="2400" dirty="0"/>
                    <a:t>AS</a:t>
                  </a:r>
                  <a:r>
                    <a:rPr lang="pt-PT" sz="2400" baseline="30000" dirty="0"/>
                    <a:t>2</a:t>
                  </a:r>
                  <a:endParaRPr lang="en-US" sz="2400" baseline="30000" dirty="0"/>
                </a:p>
              </p:txBody>
            </p:sp>
            <p:sp>
              <p:nvSpPr>
                <p:cNvPr id="10" name="Rectangle 9"/>
                <p:cNvSpPr/>
                <p:nvPr/>
              </p:nvSpPr>
              <p:spPr>
                <a:xfrm>
                  <a:off x="5724525" y="2962275"/>
                  <a:ext cx="581025" cy="4953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2" name="Straight Connector 11"/>
              <p:cNvCxnSpPr/>
              <p:nvPr/>
            </p:nvCxnSpPr>
            <p:spPr>
              <a:xfrm flipV="1">
                <a:off x="3237153" y="3028950"/>
                <a:ext cx="744297" cy="268605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2937115" y="2995910"/>
                <a:ext cx="866775" cy="461665"/>
              </a:xfrm>
              <a:prstGeom prst="rect">
                <a:avLst/>
              </a:prstGeom>
              <a:solidFill>
                <a:schemeClr val="bg1"/>
              </a:solidFill>
            </p:spPr>
            <p:txBody>
              <a:bodyPr wrap="square" rtlCol="0">
                <a:spAutoFit/>
              </a:bodyPr>
              <a:lstStyle/>
              <a:p>
                <a:pPr algn="r"/>
                <a:r>
                  <a:rPr lang="pt-PT" sz="2400" dirty="0"/>
                  <a:t>AS</a:t>
                </a:r>
                <a:r>
                  <a:rPr lang="pt-PT" sz="2400" baseline="30000" dirty="0"/>
                  <a:t>3</a:t>
                </a:r>
                <a:endParaRPr lang="en-US" sz="2400" baseline="30000" dirty="0"/>
              </a:p>
            </p:txBody>
          </p:sp>
        </p:grpSp>
        <p:sp>
          <p:nvSpPr>
            <p:cNvPr id="17" name="Oval 16"/>
            <p:cNvSpPr/>
            <p:nvPr/>
          </p:nvSpPr>
          <p:spPr>
            <a:xfrm>
              <a:off x="4705350" y="4333875"/>
              <a:ext cx="148084" cy="16192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4891534" y="3754727"/>
              <a:ext cx="148084" cy="16192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5043934" y="3907127"/>
              <a:ext cx="148084" cy="16192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5317656" y="4162558"/>
              <a:ext cx="148084" cy="16192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864252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47040" y="245856"/>
            <a:ext cx="10906760" cy="787814"/>
          </a:xfrm>
        </p:spPr>
        <p:txBody>
          <a:bodyPr>
            <a:noAutofit/>
          </a:bodyPr>
          <a:lstStyle/>
          <a:p>
            <a:r>
              <a:rPr lang="en-US" sz="3200" b="1" dirty="0">
                <a:latin typeface="+mn-lt"/>
              </a:rPr>
              <a:t>Fiscal policy and Demand-side effects: Keynes and his critics </a:t>
            </a:r>
            <a:endParaRPr lang="pt-PT" sz="3200" b="1" dirty="0">
              <a:latin typeface="+mn-lt"/>
            </a:endParaRPr>
          </a:p>
        </p:txBody>
      </p:sp>
      <p:sp>
        <p:nvSpPr>
          <p:cNvPr id="9" name="Marcador de Posição de Conteúdo 2"/>
          <p:cNvSpPr>
            <a:spLocks noGrp="1"/>
          </p:cNvSpPr>
          <p:nvPr>
            <p:ph idx="1"/>
          </p:nvPr>
        </p:nvSpPr>
        <p:spPr>
          <a:xfrm>
            <a:off x="447040" y="1414020"/>
            <a:ext cx="11203893" cy="4930213"/>
          </a:xfrm>
        </p:spPr>
        <p:txBody>
          <a:bodyPr>
            <a:noAutofit/>
          </a:bodyPr>
          <a:lstStyle/>
          <a:p>
            <a:pPr algn="just"/>
            <a:r>
              <a:rPr lang="en-US" sz="2400" dirty="0"/>
              <a:t>The main instrument used to assess how government’s use of public spending (G) affects output (Y) by shifting the AD outward is </a:t>
            </a:r>
            <a:r>
              <a:rPr lang="en-US" sz="2400" b="1" dirty="0"/>
              <a:t>the Keynesian multiplier of government spending: (∆Y/∆G) - </a:t>
            </a:r>
            <a:r>
              <a:rPr lang="en-US" sz="2400" dirty="0"/>
              <a:t>the ratio between the output variation ∆Y and the initial exogenous variation of aggregate demand ∆G</a:t>
            </a:r>
          </a:p>
          <a:p>
            <a:pPr marL="0" indent="0" algn="just">
              <a:buNone/>
            </a:pPr>
            <a:endParaRPr lang="en-US" sz="1500" b="1" dirty="0"/>
          </a:p>
          <a:p>
            <a:pPr algn="just"/>
            <a:r>
              <a:rPr lang="en-US" sz="2400" dirty="0"/>
              <a:t>There are other Keynesian multipliers (e.g. taxes, investment)</a:t>
            </a:r>
            <a:endParaRPr lang="en-GB" sz="2400" dirty="0"/>
          </a:p>
        </p:txBody>
      </p:sp>
    </p:spTree>
    <p:extLst>
      <p:ext uri="{BB962C8B-B14F-4D97-AF65-F5344CB8AC3E}">
        <p14:creationId xmlns:p14="http://schemas.microsoft.com/office/powerpoint/2010/main" val="412041471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25515" y="4969937"/>
            <a:ext cx="4906108" cy="1178168"/>
          </a:xfrm>
          <a:prstGeom prst="rect">
            <a:avLst/>
          </a:prstGeom>
          <a:solidFill>
            <a:schemeClr val="accent1">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 name="Marcador de Posição de Conteúdo 2"/>
              <p:cNvSpPr>
                <a:spLocks noGrp="1"/>
              </p:cNvSpPr>
              <p:nvPr>
                <p:ph idx="1"/>
              </p:nvPr>
            </p:nvSpPr>
            <p:spPr>
              <a:xfrm>
                <a:off x="732844" y="928049"/>
                <a:ext cx="10345615" cy="2151730"/>
              </a:xfrm>
            </p:spPr>
            <p:txBody>
              <a:bodyPr>
                <a:noAutofit/>
              </a:bodyPr>
              <a:lstStyle/>
              <a:p>
                <a:pPr marL="0" indent="0" algn="just">
                  <a:buNone/>
                </a:pPr>
                <a:r>
                  <a:rPr lang="en-US" sz="2400" dirty="0"/>
                  <a:t>We can measure the Keynesian multiplier from the AD curve after replacing the LM curve in the IS curve (</a:t>
                </a:r>
                <a:r>
                  <a:rPr lang="en-US" sz="2400" dirty="0">
                    <a:solidFill>
                      <a:srgbClr val="FF0000"/>
                    </a:solidFill>
                  </a:rPr>
                  <a:t>see next slides for details</a:t>
                </a:r>
                <a:r>
                  <a:rPr lang="en-US" sz="2400" dirty="0"/>
                  <a:t>). </a:t>
                </a:r>
              </a:p>
              <a:p>
                <a:pPr marL="0" indent="0" algn="just">
                  <a:buNone/>
                </a:pPr>
                <a:endParaRPr lang="en-US" sz="2400" dirty="0"/>
              </a:p>
              <a:p>
                <a:pPr marL="0" indent="0" algn="just">
                  <a:buNone/>
                </a:pPr>
                <a:endParaRPr lang="en-US" sz="2400" dirty="0"/>
              </a:p>
              <a:p>
                <a:pPr marL="0" indent="0" algn="just">
                  <a:buNone/>
                </a:pPr>
                <a:endParaRPr lang="en-US" sz="2400" dirty="0"/>
              </a:p>
              <a:p>
                <a:pPr marL="0" indent="0" algn="just">
                  <a:buNone/>
                </a:pPr>
                <a:endParaRPr lang="en-US" sz="2400" dirty="0"/>
              </a:p>
              <a:p>
                <a:pPr marL="0" indent="0" algn="just">
                  <a:buNone/>
                </a:pPr>
                <a:endParaRPr lang="en-US" sz="2400" dirty="0"/>
              </a:p>
              <a:p>
                <a:pPr marL="0" indent="0" algn="just">
                  <a:buNone/>
                </a:pPr>
                <a:r>
                  <a:rPr lang="en-US" sz="2400" dirty="0"/>
                  <a:t>The </a:t>
                </a:r>
                <a:r>
                  <a:rPr lang="en-US" sz="2400" b="1" u="sng" dirty="0"/>
                  <a:t>Keynesian multiplier for public spending </a:t>
                </a:r>
                <a14:m>
                  <m:oMath xmlns:m="http://schemas.openxmlformats.org/officeDocument/2006/math">
                    <m:acc>
                      <m:accPr>
                        <m:chr m:val="̅"/>
                        <m:ctrlPr>
                          <a:rPr lang="en-GB" sz="2400" b="1" i="1" u="sng">
                            <a:latin typeface="Cambria Math" panose="02040503050406030204" pitchFamily="18" charset="0"/>
                          </a:rPr>
                        </m:ctrlPr>
                      </m:accPr>
                      <m:e>
                        <m:r>
                          <a:rPr lang="en-GB" sz="2400" b="1" i="1" u="sng">
                            <a:latin typeface="Cambria Math" panose="02040503050406030204" pitchFamily="18" charset="0"/>
                          </a:rPr>
                          <m:t>𝑮</m:t>
                        </m:r>
                      </m:e>
                    </m:acc>
                  </m:oMath>
                </a14:m>
                <a:r>
                  <a:rPr lang="en-US" sz="2400" dirty="0"/>
                  <a:t> in a fully specified AD model is the ratio between the output variation ∆Y and the initial variation of ∆G</a:t>
                </a:r>
              </a:p>
              <a:p>
                <a:pPr marL="0" indent="0" algn="just">
                  <a:buNone/>
                </a:pPr>
                <a:endParaRPr lang="en-US" sz="2400" dirty="0"/>
              </a:p>
              <a:p>
                <a:pPr marL="0" indent="0" algn="just">
                  <a:buNone/>
                </a:pPr>
                <a:r>
                  <a:rPr lang="en-US" sz="2400" dirty="0"/>
                  <a:t>is:               </a:t>
                </a:r>
                <a14:m>
                  <m:oMath xmlns:m="http://schemas.openxmlformats.org/officeDocument/2006/math">
                    <m:f>
                      <m:fPr>
                        <m:ctrlPr>
                          <a:rPr lang="en-US" b="1" i="1" smtClean="0">
                            <a:latin typeface="Cambria Math" panose="02040503050406030204" pitchFamily="18" charset="0"/>
                          </a:rPr>
                        </m:ctrlPr>
                      </m:fPr>
                      <m:num>
                        <m:r>
                          <a:rPr lang="en-US" b="1" i="1" smtClean="0">
                            <a:latin typeface="Cambria Math" panose="02040503050406030204" pitchFamily="18" charset="0"/>
                          </a:rPr>
                          <m:t>∆</m:t>
                        </m:r>
                        <m:r>
                          <a:rPr lang="en-GB" b="1" i="1" smtClean="0">
                            <a:latin typeface="Cambria Math" panose="02040503050406030204" pitchFamily="18" charset="0"/>
                          </a:rPr>
                          <m:t>𝒀</m:t>
                        </m:r>
                      </m:num>
                      <m:den>
                        <m:r>
                          <a:rPr lang="en-US" b="1" i="1">
                            <a:latin typeface="Cambria Math" panose="02040503050406030204" pitchFamily="18" charset="0"/>
                          </a:rPr>
                          <m:t>∆</m:t>
                        </m:r>
                        <m:acc>
                          <m:accPr>
                            <m:chr m:val="̅"/>
                            <m:ctrlPr>
                              <a:rPr lang="en-US" b="1" i="1" smtClean="0">
                                <a:latin typeface="Cambria Math" panose="02040503050406030204" pitchFamily="18" charset="0"/>
                              </a:rPr>
                            </m:ctrlPr>
                          </m:accPr>
                          <m:e>
                            <m:r>
                              <a:rPr lang="en-GB" b="1" i="1" smtClean="0">
                                <a:latin typeface="Cambria Math" panose="02040503050406030204" pitchFamily="18" charset="0"/>
                              </a:rPr>
                              <m:t>𝑮</m:t>
                            </m:r>
                          </m:e>
                        </m:acc>
                      </m:den>
                    </m:f>
                    <m:r>
                      <a:rPr lang="en-GB" b="1" i="1" smtClean="0">
                        <a:latin typeface="Cambria Math" panose="02040503050406030204" pitchFamily="18" charset="0"/>
                      </a:rPr>
                      <m:t>=</m:t>
                    </m:r>
                    <m:f>
                      <m:fPr>
                        <m:ctrlPr>
                          <a:rPr lang="en-GB" b="1" i="1" smtClean="0">
                            <a:latin typeface="Cambria Math" panose="02040503050406030204" pitchFamily="18" charset="0"/>
                          </a:rPr>
                        </m:ctrlPr>
                      </m:fPr>
                      <m:num>
                        <m:r>
                          <a:rPr lang="en-GB" b="1" i="1">
                            <a:latin typeface="Cambria Math" panose="02040503050406030204" pitchFamily="18" charset="0"/>
                          </a:rPr>
                          <m:t>𝝏</m:t>
                        </m:r>
                        <m:r>
                          <a:rPr lang="en-GB" b="1" i="1">
                            <a:latin typeface="Cambria Math" panose="02040503050406030204" pitchFamily="18" charset="0"/>
                          </a:rPr>
                          <m:t>𝒀</m:t>
                        </m:r>
                      </m:num>
                      <m:den>
                        <m:r>
                          <a:rPr lang="en-GB" b="1" i="1" smtClean="0">
                            <a:latin typeface="Cambria Math" panose="02040503050406030204" pitchFamily="18" charset="0"/>
                          </a:rPr>
                          <m:t>𝝏</m:t>
                        </m:r>
                        <m:acc>
                          <m:accPr>
                            <m:chr m:val="̅"/>
                            <m:ctrlPr>
                              <a:rPr lang="en-US" b="1" i="1">
                                <a:latin typeface="Cambria Math" panose="02040503050406030204" pitchFamily="18" charset="0"/>
                              </a:rPr>
                            </m:ctrlPr>
                          </m:accPr>
                          <m:e>
                            <m:r>
                              <a:rPr lang="en-GB" b="1" i="1">
                                <a:latin typeface="Cambria Math" panose="02040503050406030204" pitchFamily="18" charset="0"/>
                              </a:rPr>
                              <m:t>𝑮</m:t>
                            </m:r>
                          </m:e>
                        </m:acc>
                      </m:den>
                    </m:f>
                    <m:r>
                      <a:rPr lang="en-GB" b="1" i="1" smtClean="0">
                        <a:latin typeface="Cambria Math" panose="02040503050406030204" pitchFamily="18" charset="0"/>
                      </a:rPr>
                      <m:t>=</m:t>
                    </m:r>
                    <m:f>
                      <m:fPr>
                        <m:ctrlPr>
                          <a:rPr lang="en-GB" b="1" i="1" smtClean="0">
                            <a:latin typeface="Cambria Math" panose="02040503050406030204" pitchFamily="18" charset="0"/>
                          </a:rPr>
                        </m:ctrlPr>
                      </m:fPr>
                      <m:num>
                        <m:r>
                          <a:rPr lang="en-GB" b="1" i="1" smtClean="0">
                            <a:latin typeface="Cambria Math" panose="02040503050406030204" pitchFamily="18" charset="0"/>
                          </a:rPr>
                          <m:t>𝟏</m:t>
                        </m:r>
                      </m:num>
                      <m:den>
                        <m:r>
                          <a:rPr lang="en-GB" b="1" i="1">
                            <a:latin typeface="Cambria Math" panose="02040503050406030204" pitchFamily="18" charset="0"/>
                          </a:rPr>
                          <m:t>𝟏</m:t>
                        </m:r>
                        <m:r>
                          <a:rPr lang="en-GB" b="1">
                            <a:latin typeface="Cambria Math" panose="02040503050406030204" pitchFamily="18" charset="0"/>
                          </a:rPr>
                          <m:t>−</m:t>
                        </m:r>
                        <m:r>
                          <a:rPr lang="en-GB" b="1" i="1">
                            <a:latin typeface="Cambria Math" panose="02040503050406030204" pitchFamily="18" charset="0"/>
                          </a:rPr>
                          <m:t>𝐜</m:t>
                        </m:r>
                        <m:d>
                          <m:dPr>
                            <m:ctrlPr>
                              <a:rPr lang="en-GB" b="1" i="1">
                                <a:latin typeface="Cambria Math" panose="02040503050406030204" pitchFamily="18" charset="0"/>
                              </a:rPr>
                            </m:ctrlPr>
                          </m:dPr>
                          <m:e>
                            <m:r>
                              <a:rPr lang="en-GB" b="1" i="1">
                                <a:latin typeface="Cambria Math" panose="02040503050406030204" pitchFamily="18" charset="0"/>
                              </a:rPr>
                              <m:t>𝟏</m:t>
                            </m:r>
                            <m:r>
                              <a:rPr lang="en-GB" b="1">
                                <a:latin typeface="Cambria Math" panose="02040503050406030204" pitchFamily="18" charset="0"/>
                              </a:rPr>
                              <m:t>−</m:t>
                            </m:r>
                            <m:r>
                              <a:rPr lang="en-GB" b="1" i="1">
                                <a:latin typeface="Cambria Math" panose="02040503050406030204" pitchFamily="18" charset="0"/>
                              </a:rPr>
                              <m:t>𝒕</m:t>
                            </m:r>
                          </m:e>
                        </m:d>
                        <m:r>
                          <a:rPr lang="en-GB" b="1">
                            <a:latin typeface="Cambria Math" panose="02040503050406030204" pitchFamily="18" charset="0"/>
                          </a:rPr>
                          <m:t>+</m:t>
                        </m:r>
                        <m:r>
                          <a:rPr lang="en-GB" b="1" i="1">
                            <a:latin typeface="Cambria Math" panose="02040503050406030204" pitchFamily="18" charset="0"/>
                          </a:rPr>
                          <m:t>𝒎</m:t>
                        </m:r>
                        <m:r>
                          <a:rPr lang="en-GB" b="1" i="1" smtClean="0">
                            <a:latin typeface="Cambria Math" panose="02040503050406030204" pitchFamily="18" charset="0"/>
                          </a:rPr>
                          <m:t>+</m:t>
                        </m:r>
                        <m:f>
                          <m:fPr>
                            <m:ctrlPr>
                              <a:rPr lang="en-GB" b="1" i="1" smtClean="0">
                                <a:latin typeface="Cambria Math" panose="02040503050406030204" pitchFamily="18" charset="0"/>
                              </a:rPr>
                            </m:ctrlPr>
                          </m:fPr>
                          <m:num>
                            <m:r>
                              <a:rPr lang="en-GB" b="1" i="1">
                                <a:latin typeface="Cambria Math" panose="02040503050406030204" pitchFamily="18" charset="0"/>
                              </a:rPr>
                              <m:t>𝒌</m:t>
                            </m:r>
                            <m:sSub>
                              <m:sSubPr>
                                <m:ctrlPr>
                                  <a:rPr lang="en-GB" b="1" i="1">
                                    <a:latin typeface="Cambria Math" panose="02040503050406030204" pitchFamily="18" charset="0"/>
                                  </a:rPr>
                                </m:ctrlPr>
                              </m:sSubPr>
                              <m:e>
                                <m:r>
                                  <a:rPr lang="en-GB" b="1" i="1">
                                    <a:latin typeface="Cambria Math" panose="02040503050406030204" pitchFamily="18" charset="0"/>
                                  </a:rPr>
                                  <m:t>𝒍</m:t>
                                </m:r>
                              </m:e>
                              <m:sub>
                                <m:r>
                                  <a:rPr lang="en-GB" b="1" i="1">
                                    <a:latin typeface="Cambria Math" panose="02040503050406030204" pitchFamily="18" charset="0"/>
                                  </a:rPr>
                                  <m:t>𝟏</m:t>
                                </m:r>
                              </m:sub>
                            </m:sSub>
                          </m:num>
                          <m:den>
                            <m:sSub>
                              <m:sSubPr>
                                <m:ctrlPr>
                                  <a:rPr lang="en-GB" b="1" i="1">
                                    <a:latin typeface="Cambria Math" panose="02040503050406030204" pitchFamily="18" charset="0"/>
                                  </a:rPr>
                                </m:ctrlPr>
                              </m:sSubPr>
                              <m:e>
                                <m:r>
                                  <a:rPr lang="en-GB" b="1" i="1">
                                    <a:latin typeface="Cambria Math" panose="02040503050406030204" pitchFamily="18" charset="0"/>
                                  </a:rPr>
                                  <m:t>𝒍</m:t>
                                </m:r>
                              </m:e>
                              <m:sub>
                                <m:r>
                                  <a:rPr lang="en-GB" b="1" i="1">
                                    <a:latin typeface="Cambria Math" panose="02040503050406030204" pitchFamily="18" charset="0"/>
                                  </a:rPr>
                                  <m:t>𝟐</m:t>
                                </m:r>
                              </m:sub>
                            </m:sSub>
                          </m:den>
                        </m:f>
                      </m:den>
                    </m:f>
                    <m:r>
                      <a:rPr lang="en-GB" b="1" i="1" smtClean="0">
                        <a:latin typeface="Cambria Math" panose="02040503050406030204" pitchFamily="18" charset="0"/>
                      </a:rPr>
                      <m:t>&gt;</m:t>
                    </m:r>
                    <m:r>
                      <a:rPr lang="en-GB" b="1" i="1" smtClean="0">
                        <a:latin typeface="Cambria Math" panose="02040503050406030204" pitchFamily="18" charset="0"/>
                      </a:rPr>
                      <m:t>𝟎</m:t>
                    </m:r>
                  </m:oMath>
                </a14:m>
                <a:endParaRPr lang="en-GB" b="1" dirty="0"/>
              </a:p>
              <a:p>
                <a:pPr marL="0" indent="0" algn="just">
                  <a:buNone/>
                </a:pPr>
                <a:endParaRPr lang="en-GB" sz="2400" b="1" dirty="0"/>
              </a:p>
            </p:txBody>
          </p:sp>
        </mc:Choice>
        <mc:Fallback xmlns="">
          <p:sp>
            <p:nvSpPr>
              <p:cNvPr id="3" name="Marcador de Posição de Conteúdo 2"/>
              <p:cNvSpPr>
                <a:spLocks noGrp="1" noRot="1" noChangeAspect="1" noMove="1" noResize="1" noEditPoints="1" noAdjustHandles="1" noChangeArrowheads="1" noChangeShapeType="1" noTextEdit="1"/>
              </p:cNvSpPr>
              <p:nvPr>
                <p:ph idx="1"/>
              </p:nvPr>
            </p:nvSpPr>
            <p:spPr>
              <a:xfrm>
                <a:off x="732844" y="928049"/>
                <a:ext cx="10345615" cy="2151730"/>
              </a:xfrm>
              <a:blipFill>
                <a:blip r:embed="rId3"/>
                <a:stretch>
                  <a:fillRect l="-884" t="-3966" r="-943" b="-140793"/>
                </a:stretch>
              </a:blipFill>
            </p:spPr>
            <p:txBody>
              <a:bodyPr/>
              <a:lstStyle/>
              <a:p>
                <a:r>
                  <a:rPr lang="en-US">
                    <a:noFill/>
                  </a:rPr>
                  <a:t> </a:t>
                </a:r>
              </a:p>
            </p:txBody>
          </p:sp>
        </mc:Fallback>
      </mc:AlternateContent>
      <p:sp>
        <p:nvSpPr>
          <p:cNvPr id="2" name="Título 1"/>
          <p:cNvSpPr>
            <a:spLocks noGrp="1"/>
          </p:cNvSpPr>
          <p:nvPr>
            <p:ph type="title"/>
          </p:nvPr>
        </p:nvSpPr>
        <p:spPr>
          <a:xfrm>
            <a:off x="838200" y="245856"/>
            <a:ext cx="10515600" cy="787814"/>
          </a:xfrm>
        </p:spPr>
        <p:txBody>
          <a:bodyPr>
            <a:noAutofit/>
          </a:bodyPr>
          <a:lstStyle/>
          <a:p>
            <a:r>
              <a:rPr lang="en-US" sz="3200" b="1" dirty="0">
                <a:latin typeface="+mn-lt"/>
              </a:rPr>
              <a:t>Demand-side effects: Keynes and his critics </a:t>
            </a:r>
            <a:endParaRPr lang="pt-PT" sz="3200" b="1" dirty="0">
              <a:latin typeface="+mn-lt"/>
            </a:endParaRPr>
          </a:p>
        </p:txBody>
      </p:sp>
      <mc:AlternateContent xmlns:mc="http://schemas.openxmlformats.org/markup-compatibility/2006" xmlns:a14="http://schemas.microsoft.com/office/drawing/2010/main">
        <mc:Choice Requires="a14">
          <p:sp>
            <p:nvSpPr>
              <p:cNvPr id="5" name="TextBox 4"/>
              <p:cNvSpPr txBox="1"/>
              <p:nvPr/>
            </p:nvSpPr>
            <p:spPr>
              <a:xfrm>
                <a:off x="1113541" y="2737316"/>
                <a:ext cx="9205210" cy="989373"/>
              </a:xfrm>
              <a:prstGeom prst="rect">
                <a:avLst/>
              </a:prstGeom>
              <a:noFill/>
              <a:ln>
                <a:noFill/>
              </a:ln>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GB" sz="2200" b="1" i="0" smtClean="0">
                          <a:latin typeface="Cambria Math" panose="02040503050406030204" pitchFamily="18" charset="0"/>
                        </a:rPr>
                        <m:t>𝐘</m:t>
                      </m:r>
                      <m:r>
                        <a:rPr lang="en-GB" sz="2200" b="1" i="0" smtClean="0">
                          <a:latin typeface="Cambria Math" panose="02040503050406030204" pitchFamily="18" charset="0"/>
                        </a:rPr>
                        <m:t>=</m:t>
                      </m:r>
                      <m:f>
                        <m:fPr>
                          <m:ctrlPr>
                            <a:rPr lang="en-GB" sz="2200" b="1" i="1" smtClean="0">
                              <a:latin typeface="Cambria Math" panose="02040503050406030204" pitchFamily="18" charset="0"/>
                            </a:rPr>
                          </m:ctrlPr>
                        </m:fPr>
                        <m:num>
                          <m:r>
                            <a:rPr lang="en-GB" sz="2200" b="1" i="1" smtClean="0">
                              <a:latin typeface="Cambria Math" panose="02040503050406030204" pitchFamily="18" charset="0"/>
                            </a:rPr>
                            <m:t>𝟏</m:t>
                          </m:r>
                        </m:num>
                        <m:den>
                          <m:d>
                            <m:dPr>
                              <m:begChr m:val="["/>
                              <m:endChr m:val="]"/>
                              <m:ctrlPr>
                                <a:rPr lang="en-GB" sz="2200" b="1" i="1">
                                  <a:latin typeface="Cambria Math" panose="02040503050406030204" pitchFamily="18" charset="0"/>
                                </a:rPr>
                              </m:ctrlPr>
                            </m:dPr>
                            <m:e>
                              <m:r>
                                <a:rPr lang="en-GB" sz="2200" b="1" i="1">
                                  <a:latin typeface="Cambria Math" panose="02040503050406030204" pitchFamily="18" charset="0"/>
                                </a:rPr>
                                <m:t>𝟏</m:t>
                              </m:r>
                              <m:r>
                                <a:rPr lang="en-GB" sz="2200" b="1">
                                  <a:latin typeface="Cambria Math" panose="02040503050406030204" pitchFamily="18" charset="0"/>
                                </a:rPr>
                                <m:t>−</m:t>
                              </m:r>
                              <m:r>
                                <a:rPr lang="en-GB" sz="2200" b="1" i="1">
                                  <a:latin typeface="Cambria Math" panose="02040503050406030204" pitchFamily="18" charset="0"/>
                                </a:rPr>
                                <m:t>𝐜</m:t>
                              </m:r>
                              <m:d>
                                <m:dPr>
                                  <m:ctrlPr>
                                    <a:rPr lang="en-GB" sz="2200" b="1" i="1">
                                      <a:latin typeface="Cambria Math" panose="02040503050406030204" pitchFamily="18" charset="0"/>
                                    </a:rPr>
                                  </m:ctrlPr>
                                </m:dPr>
                                <m:e>
                                  <m:r>
                                    <a:rPr lang="en-GB" sz="2200" b="1" i="1">
                                      <a:latin typeface="Cambria Math" panose="02040503050406030204" pitchFamily="18" charset="0"/>
                                    </a:rPr>
                                    <m:t>𝟏</m:t>
                                  </m:r>
                                  <m:r>
                                    <a:rPr lang="en-GB" sz="2200" b="1">
                                      <a:latin typeface="Cambria Math" panose="02040503050406030204" pitchFamily="18" charset="0"/>
                                    </a:rPr>
                                    <m:t>−</m:t>
                                  </m:r>
                                  <m:r>
                                    <a:rPr lang="en-GB" sz="2200" b="1" i="1">
                                      <a:latin typeface="Cambria Math" panose="02040503050406030204" pitchFamily="18" charset="0"/>
                                    </a:rPr>
                                    <m:t>𝒕</m:t>
                                  </m:r>
                                </m:e>
                              </m:d>
                              <m:r>
                                <a:rPr lang="en-GB" sz="2200" b="1">
                                  <a:latin typeface="Cambria Math" panose="02040503050406030204" pitchFamily="18" charset="0"/>
                                </a:rPr>
                                <m:t>+</m:t>
                              </m:r>
                              <m:r>
                                <a:rPr lang="en-GB" sz="2200" b="1" i="1">
                                  <a:latin typeface="Cambria Math" panose="02040503050406030204" pitchFamily="18" charset="0"/>
                                </a:rPr>
                                <m:t>𝐦</m:t>
                              </m:r>
                              <m:r>
                                <a:rPr lang="en-GB" sz="2200" b="1" i="1" smtClean="0">
                                  <a:latin typeface="Cambria Math" panose="02040503050406030204" pitchFamily="18" charset="0"/>
                                </a:rPr>
                                <m:t>+</m:t>
                              </m:r>
                              <m:f>
                                <m:fPr>
                                  <m:ctrlPr>
                                    <a:rPr lang="en-GB" sz="2200" b="1" i="1" smtClean="0">
                                      <a:latin typeface="Cambria Math" panose="02040503050406030204" pitchFamily="18" charset="0"/>
                                    </a:rPr>
                                  </m:ctrlPr>
                                </m:fPr>
                                <m:num>
                                  <m:r>
                                    <a:rPr lang="en-GB" sz="2200" b="1" i="1" smtClean="0">
                                      <a:latin typeface="Cambria Math" panose="02040503050406030204" pitchFamily="18" charset="0"/>
                                    </a:rPr>
                                    <m:t>𝒌</m:t>
                                  </m:r>
                                  <m:sSub>
                                    <m:sSubPr>
                                      <m:ctrlPr>
                                        <a:rPr lang="en-GB" sz="2200" b="1" i="1" smtClean="0">
                                          <a:latin typeface="Cambria Math" panose="02040503050406030204" pitchFamily="18" charset="0"/>
                                        </a:rPr>
                                      </m:ctrlPr>
                                    </m:sSubPr>
                                    <m:e>
                                      <m:r>
                                        <a:rPr lang="en-GB" sz="2200" b="1" i="1" smtClean="0">
                                          <a:latin typeface="Cambria Math" panose="02040503050406030204" pitchFamily="18" charset="0"/>
                                        </a:rPr>
                                        <m:t>𝒍</m:t>
                                      </m:r>
                                    </m:e>
                                    <m:sub>
                                      <m:r>
                                        <a:rPr lang="en-GB" sz="2200" b="1" i="1" smtClean="0">
                                          <a:latin typeface="Cambria Math" panose="02040503050406030204" pitchFamily="18" charset="0"/>
                                        </a:rPr>
                                        <m:t>𝟏</m:t>
                                      </m:r>
                                    </m:sub>
                                  </m:sSub>
                                </m:num>
                                <m:den>
                                  <m:sSub>
                                    <m:sSubPr>
                                      <m:ctrlPr>
                                        <a:rPr lang="en-GB" sz="2200" b="1" i="1" smtClean="0">
                                          <a:latin typeface="Cambria Math" panose="02040503050406030204" pitchFamily="18" charset="0"/>
                                        </a:rPr>
                                      </m:ctrlPr>
                                    </m:sSubPr>
                                    <m:e>
                                      <m:r>
                                        <a:rPr lang="en-GB" sz="2200" b="1" i="1" smtClean="0">
                                          <a:latin typeface="Cambria Math" panose="02040503050406030204" pitchFamily="18" charset="0"/>
                                        </a:rPr>
                                        <m:t>𝒍</m:t>
                                      </m:r>
                                    </m:e>
                                    <m:sub>
                                      <m:r>
                                        <a:rPr lang="en-GB" sz="2200" b="1" i="1" smtClean="0">
                                          <a:latin typeface="Cambria Math" panose="02040503050406030204" pitchFamily="18" charset="0"/>
                                        </a:rPr>
                                        <m:t>𝟐</m:t>
                                      </m:r>
                                    </m:sub>
                                  </m:sSub>
                                </m:den>
                              </m:f>
                            </m:e>
                          </m:d>
                        </m:den>
                      </m:f>
                      <m:r>
                        <a:rPr lang="en-GB" sz="2200" b="1" i="1" smtClean="0">
                          <a:latin typeface="Cambria Math" panose="02040503050406030204" pitchFamily="18" charset="0"/>
                        </a:rPr>
                        <m:t>[</m:t>
                      </m:r>
                      <m:acc>
                        <m:accPr>
                          <m:chr m:val="̅"/>
                          <m:ctrlPr>
                            <a:rPr lang="en-GB" sz="2200" b="1" i="1" smtClean="0">
                              <a:latin typeface="Cambria Math" panose="02040503050406030204" pitchFamily="18" charset="0"/>
                            </a:rPr>
                          </m:ctrlPr>
                        </m:accPr>
                        <m:e>
                          <m:r>
                            <a:rPr lang="en-GB" sz="2200" b="1" i="0">
                              <a:latin typeface="Cambria Math" panose="02040503050406030204" pitchFamily="18" charset="0"/>
                            </a:rPr>
                            <m:t>𝐂</m:t>
                          </m:r>
                        </m:e>
                      </m:acc>
                      <m:r>
                        <a:rPr lang="en-GB" sz="2200" b="1" i="0">
                          <a:latin typeface="Cambria Math" panose="02040503050406030204" pitchFamily="18" charset="0"/>
                        </a:rPr>
                        <m:t>+</m:t>
                      </m:r>
                      <m:acc>
                        <m:accPr>
                          <m:chr m:val="̅"/>
                          <m:ctrlPr>
                            <a:rPr lang="en-GB" sz="2200" b="1" i="1">
                              <a:latin typeface="Cambria Math" panose="02040503050406030204" pitchFamily="18" charset="0"/>
                            </a:rPr>
                          </m:ctrlPr>
                        </m:accPr>
                        <m:e>
                          <m:r>
                            <a:rPr lang="en-GB" sz="2200" b="1" i="1">
                              <a:latin typeface="Cambria Math" panose="02040503050406030204" pitchFamily="18" charset="0"/>
                            </a:rPr>
                            <m:t>𝑰</m:t>
                          </m:r>
                        </m:e>
                      </m:acc>
                      <m:r>
                        <a:rPr lang="en-GB" sz="2200" b="1" i="1" smtClean="0">
                          <a:latin typeface="Cambria Math" panose="02040503050406030204" pitchFamily="18" charset="0"/>
                        </a:rPr>
                        <m:t>+</m:t>
                      </m:r>
                      <m:f>
                        <m:fPr>
                          <m:ctrlPr>
                            <a:rPr lang="en-GB" sz="2200" b="1" i="1" smtClean="0">
                              <a:latin typeface="Cambria Math" panose="02040503050406030204" pitchFamily="18" charset="0"/>
                            </a:rPr>
                          </m:ctrlPr>
                        </m:fPr>
                        <m:num>
                          <m:r>
                            <a:rPr lang="en-GB" sz="2200" b="1" i="1" smtClean="0">
                              <a:latin typeface="Cambria Math" panose="02040503050406030204" pitchFamily="18" charset="0"/>
                            </a:rPr>
                            <m:t>𝒌</m:t>
                          </m:r>
                        </m:num>
                        <m:den>
                          <m:sSub>
                            <m:sSubPr>
                              <m:ctrlPr>
                                <a:rPr lang="en-GB" sz="2200" b="1" i="1" smtClean="0">
                                  <a:latin typeface="Cambria Math" panose="02040503050406030204" pitchFamily="18" charset="0"/>
                                </a:rPr>
                              </m:ctrlPr>
                            </m:sSubPr>
                            <m:e>
                              <m:r>
                                <a:rPr lang="en-GB" sz="2200" b="1" i="1" smtClean="0">
                                  <a:latin typeface="Cambria Math" panose="02040503050406030204" pitchFamily="18" charset="0"/>
                                </a:rPr>
                                <m:t>𝒍</m:t>
                              </m:r>
                            </m:e>
                            <m:sub>
                              <m:r>
                                <a:rPr lang="en-GB" sz="2200" b="1" i="1" smtClean="0">
                                  <a:latin typeface="Cambria Math" panose="02040503050406030204" pitchFamily="18" charset="0"/>
                                </a:rPr>
                                <m:t>𝟐</m:t>
                              </m:r>
                            </m:sub>
                          </m:sSub>
                        </m:den>
                      </m:f>
                      <m:f>
                        <m:fPr>
                          <m:ctrlPr>
                            <a:rPr lang="en-GB" sz="2200" b="1" i="1" smtClean="0">
                              <a:latin typeface="Cambria Math" panose="02040503050406030204" pitchFamily="18" charset="0"/>
                            </a:rPr>
                          </m:ctrlPr>
                        </m:fPr>
                        <m:num>
                          <m:sSup>
                            <m:sSupPr>
                              <m:ctrlPr>
                                <a:rPr lang="en-GB" sz="2200" b="1" i="1" smtClean="0">
                                  <a:latin typeface="Cambria Math" panose="02040503050406030204" pitchFamily="18" charset="0"/>
                                </a:rPr>
                              </m:ctrlPr>
                            </m:sSupPr>
                            <m:e>
                              <m:r>
                                <a:rPr lang="en-GB" sz="2200" b="1" i="1" smtClean="0">
                                  <a:latin typeface="Cambria Math" panose="02040503050406030204" pitchFamily="18" charset="0"/>
                                </a:rPr>
                                <m:t>𝑴</m:t>
                              </m:r>
                            </m:e>
                            <m:sup>
                              <m:r>
                                <a:rPr lang="en-GB" sz="2200" b="1" i="1" smtClean="0">
                                  <a:latin typeface="Cambria Math" panose="02040503050406030204" pitchFamily="18" charset="0"/>
                                </a:rPr>
                                <m:t>𝒔</m:t>
                              </m:r>
                            </m:sup>
                          </m:sSup>
                        </m:num>
                        <m:den>
                          <m:r>
                            <a:rPr lang="en-GB" sz="2200" b="1" i="1" smtClean="0">
                              <a:latin typeface="Cambria Math" panose="02040503050406030204" pitchFamily="18" charset="0"/>
                            </a:rPr>
                            <m:t>𝑷</m:t>
                          </m:r>
                        </m:den>
                      </m:f>
                      <m:r>
                        <a:rPr lang="en-GB" sz="2200" b="1" i="0" smtClean="0">
                          <a:latin typeface="Cambria Math" panose="02040503050406030204" pitchFamily="18" charset="0"/>
                        </a:rPr>
                        <m:t>+</m:t>
                      </m:r>
                      <m:acc>
                        <m:accPr>
                          <m:chr m:val="̅"/>
                          <m:ctrlPr>
                            <a:rPr lang="en-GB" sz="2200" b="1" i="1">
                              <a:latin typeface="Cambria Math" panose="02040503050406030204" pitchFamily="18" charset="0"/>
                            </a:rPr>
                          </m:ctrlPr>
                        </m:accPr>
                        <m:e>
                          <m:r>
                            <a:rPr lang="en-GB" sz="2200" b="1" i="0">
                              <a:latin typeface="Cambria Math" panose="02040503050406030204" pitchFamily="18" charset="0"/>
                            </a:rPr>
                            <m:t>𝐆</m:t>
                          </m:r>
                        </m:e>
                      </m:acc>
                      <m:r>
                        <a:rPr lang="en-GB" sz="2200" b="1" i="0" smtClean="0">
                          <a:latin typeface="Cambria Math" panose="02040503050406030204" pitchFamily="18" charset="0"/>
                        </a:rPr>
                        <m:t>−</m:t>
                      </m:r>
                      <m:r>
                        <a:rPr lang="en-GB" sz="2200" b="1" i="0" smtClean="0">
                          <a:latin typeface="Cambria Math" panose="02040503050406030204" pitchFamily="18" charset="0"/>
                        </a:rPr>
                        <m:t>𝐜</m:t>
                      </m:r>
                      <m:acc>
                        <m:accPr>
                          <m:chr m:val="̅"/>
                          <m:ctrlPr>
                            <a:rPr lang="en-GB" sz="2200" b="1" i="1">
                              <a:latin typeface="Cambria Math" panose="02040503050406030204" pitchFamily="18" charset="0"/>
                            </a:rPr>
                          </m:ctrlPr>
                        </m:accPr>
                        <m:e>
                          <m:r>
                            <a:rPr lang="en-GB" sz="2200" b="1" i="0" smtClean="0">
                              <a:latin typeface="Cambria Math" panose="02040503050406030204" pitchFamily="18" charset="0"/>
                            </a:rPr>
                            <m:t>𝐓</m:t>
                          </m:r>
                        </m:e>
                      </m:acc>
                      <m:r>
                        <a:rPr lang="en-GB" sz="2200" b="1" i="0" smtClean="0">
                          <a:latin typeface="Cambria Math" panose="02040503050406030204" pitchFamily="18" charset="0"/>
                        </a:rPr>
                        <m:t>+</m:t>
                      </m:r>
                      <m:r>
                        <a:rPr lang="en-GB" sz="2200" b="1" i="0" smtClean="0">
                          <a:latin typeface="Cambria Math" panose="02040503050406030204" pitchFamily="18" charset="0"/>
                        </a:rPr>
                        <m:t>𝐜</m:t>
                      </m:r>
                      <m:acc>
                        <m:accPr>
                          <m:chr m:val="̅"/>
                          <m:ctrlPr>
                            <a:rPr lang="en-GB" sz="2200" b="1" i="1">
                              <a:latin typeface="Cambria Math" panose="02040503050406030204" pitchFamily="18" charset="0"/>
                            </a:rPr>
                          </m:ctrlPr>
                        </m:accPr>
                        <m:e>
                          <m:r>
                            <a:rPr lang="en-GB" sz="2200" b="1" i="1">
                              <a:latin typeface="Cambria Math" panose="02040503050406030204" pitchFamily="18" charset="0"/>
                            </a:rPr>
                            <m:t>𝐓</m:t>
                          </m:r>
                          <m:r>
                            <a:rPr lang="en-GB" sz="2200" b="1" i="1" smtClean="0">
                              <a:latin typeface="Cambria Math" panose="02040503050406030204" pitchFamily="18" charset="0"/>
                            </a:rPr>
                            <m:t>𝑹</m:t>
                          </m:r>
                        </m:e>
                      </m:acc>
                      <m:r>
                        <a:rPr lang="en-GB" sz="2200" b="1" i="0" smtClean="0">
                          <a:latin typeface="Cambria Math" panose="02040503050406030204" pitchFamily="18" charset="0"/>
                        </a:rPr>
                        <m:t>+</m:t>
                      </m:r>
                      <m:acc>
                        <m:accPr>
                          <m:chr m:val="̅"/>
                          <m:ctrlPr>
                            <a:rPr lang="en-GB" sz="2200" b="1" i="1">
                              <a:latin typeface="Cambria Math" panose="02040503050406030204" pitchFamily="18" charset="0"/>
                            </a:rPr>
                          </m:ctrlPr>
                        </m:accPr>
                        <m:e>
                          <m:r>
                            <a:rPr lang="en-GB" sz="2200" b="1" i="0" smtClean="0">
                              <a:latin typeface="Cambria Math" panose="02040503050406030204" pitchFamily="18" charset="0"/>
                            </a:rPr>
                            <m:t>𝐗</m:t>
                          </m:r>
                        </m:e>
                      </m:acc>
                      <m:r>
                        <a:rPr lang="en-GB" sz="2200" b="1" i="0">
                          <a:latin typeface="Cambria Math" panose="02040503050406030204" pitchFamily="18" charset="0"/>
                        </a:rPr>
                        <m:t>−</m:t>
                      </m:r>
                      <m:acc>
                        <m:accPr>
                          <m:chr m:val="̅"/>
                          <m:ctrlPr>
                            <a:rPr lang="en-GB" sz="2200" b="1" i="1">
                              <a:latin typeface="Cambria Math" panose="02040503050406030204" pitchFamily="18" charset="0"/>
                            </a:rPr>
                          </m:ctrlPr>
                        </m:accPr>
                        <m:e>
                          <m:r>
                            <a:rPr lang="en-GB" sz="2200" b="1" i="0">
                              <a:latin typeface="Cambria Math" panose="02040503050406030204" pitchFamily="18" charset="0"/>
                            </a:rPr>
                            <m:t>𝐌</m:t>
                          </m:r>
                        </m:e>
                      </m:acc>
                      <m:r>
                        <a:rPr lang="en-GB" sz="2200" b="1" i="1" smtClean="0">
                          <a:latin typeface="Cambria Math" panose="02040503050406030204" pitchFamily="18" charset="0"/>
                        </a:rPr>
                        <m:t>]</m:t>
                      </m:r>
                    </m:oMath>
                  </m:oMathPara>
                </a14:m>
                <a:endParaRPr lang="en-GB" sz="2200" b="1" dirty="0"/>
              </a:p>
            </p:txBody>
          </p:sp>
        </mc:Choice>
        <mc:Fallback xmlns="">
          <p:sp>
            <p:nvSpPr>
              <p:cNvPr id="5" name="TextBox 4"/>
              <p:cNvSpPr txBox="1">
                <a:spLocks noRot="1" noChangeAspect="1" noMove="1" noResize="1" noEditPoints="1" noAdjustHandles="1" noChangeArrowheads="1" noChangeShapeType="1" noTextEdit="1"/>
              </p:cNvSpPr>
              <p:nvPr/>
            </p:nvSpPr>
            <p:spPr>
              <a:xfrm>
                <a:off x="1113541" y="2737316"/>
                <a:ext cx="9205210" cy="989373"/>
              </a:xfrm>
              <a:prstGeom prst="rect">
                <a:avLst/>
              </a:prstGeom>
              <a:blipFill>
                <a:blip r:embed="rId4"/>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17A1BF82-008F-D8A9-F265-3ED3A61990F3}"/>
                  </a:ext>
                </a:extLst>
              </p:cNvPr>
              <p:cNvSpPr txBox="1"/>
              <p:nvPr/>
            </p:nvSpPr>
            <p:spPr>
              <a:xfrm>
                <a:off x="1113541" y="2003914"/>
                <a:ext cx="9205210" cy="338554"/>
              </a:xfrm>
              <a:prstGeom prst="rect">
                <a:avLst/>
              </a:prstGeom>
              <a:noFill/>
              <a:ln>
                <a:noFill/>
              </a:ln>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GB" sz="2200" b="1" i="0" smtClean="0">
                          <a:latin typeface="Cambria Math" panose="02040503050406030204" pitchFamily="18" charset="0"/>
                        </a:rPr>
                        <m:t>𝐘</m:t>
                      </m:r>
                      <m:r>
                        <a:rPr lang="en-US" sz="2200" b="1" i="0" smtClean="0">
                          <a:latin typeface="Cambria Math" panose="02040503050406030204" pitchFamily="18" charset="0"/>
                        </a:rPr>
                        <m:t>=</m:t>
                      </m:r>
                      <m:r>
                        <a:rPr lang="en-US" sz="2200" b="1" i="0" smtClean="0">
                          <a:latin typeface="Cambria Math" panose="02040503050406030204" pitchFamily="18" charset="0"/>
                        </a:rPr>
                        <m:t>𝐂</m:t>
                      </m:r>
                      <m:r>
                        <a:rPr lang="en-US" sz="2200" b="1" i="0" smtClean="0">
                          <a:latin typeface="Cambria Math" panose="02040503050406030204" pitchFamily="18" charset="0"/>
                        </a:rPr>
                        <m:t>+</m:t>
                      </m:r>
                      <m:r>
                        <a:rPr lang="en-US" sz="2200" b="1" i="0" smtClean="0">
                          <a:latin typeface="Cambria Math" panose="02040503050406030204" pitchFamily="18" charset="0"/>
                        </a:rPr>
                        <m:t>𝐈</m:t>
                      </m:r>
                      <m:r>
                        <a:rPr lang="en-US" sz="2200" b="1" i="0" smtClean="0">
                          <a:latin typeface="Cambria Math" panose="02040503050406030204" pitchFamily="18" charset="0"/>
                        </a:rPr>
                        <m:t>+</m:t>
                      </m:r>
                      <m:r>
                        <a:rPr lang="en-US" sz="2200" b="1" i="0" smtClean="0">
                          <a:latin typeface="Cambria Math" panose="02040503050406030204" pitchFamily="18" charset="0"/>
                        </a:rPr>
                        <m:t>𝐗</m:t>
                      </m:r>
                      <m:r>
                        <a:rPr lang="en-US" sz="2200" b="1" i="0" smtClean="0">
                          <a:latin typeface="Cambria Math" panose="02040503050406030204" pitchFamily="18" charset="0"/>
                        </a:rPr>
                        <m:t>−</m:t>
                      </m:r>
                      <m:r>
                        <a:rPr lang="en-US" sz="2200" b="1" i="0" smtClean="0">
                          <a:latin typeface="Cambria Math" panose="02040503050406030204" pitchFamily="18" charset="0"/>
                        </a:rPr>
                        <m:t>𝐌</m:t>
                      </m:r>
                    </m:oMath>
                  </m:oMathPara>
                </a14:m>
                <a:endParaRPr lang="en-US" sz="2200" b="1" dirty="0"/>
              </a:p>
            </p:txBody>
          </p:sp>
        </mc:Choice>
        <mc:Fallback xmlns="">
          <p:sp>
            <p:nvSpPr>
              <p:cNvPr id="6" name="TextBox 5">
                <a:extLst>
                  <a:ext uri="{FF2B5EF4-FFF2-40B4-BE49-F238E27FC236}">
                    <a16:creationId xmlns:a16="http://schemas.microsoft.com/office/drawing/2014/main" id="{17A1BF82-008F-D8A9-F265-3ED3A61990F3}"/>
                  </a:ext>
                </a:extLst>
              </p:cNvPr>
              <p:cNvSpPr txBox="1">
                <a:spLocks noRot="1" noChangeAspect="1" noMove="1" noResize="1" noEditPoints="1" noAdjustHandles="1" noChangeArrowheads="1" noChangeShapeType="1" noTextEdit="1"/>
              </p:cNvSpPr>
              <p:nvPr/>
            </p:nvSpPr>
            <p:spPr>
              <a:xfrm>
                <a:off x="1113541" y="2003914"/>
                <a:ext cx="9205210" cy="338554"/>
              </a:xfrm>
              <a:prstGeom prst="rect">
                <a:avLst/>
              </a:prstGeom>
              <a:blipFill>
                <a:blip r:embed="rId5"/>
                <a:stretch>
                  <a:fillRect b="-7273"/>
                </a:stretch>
              </a:blipFill>
              <a:ln>
                <a:noFill/>
              </a:ln>
            </p:spPr>
            <p:txBody>
              <a:bodyPr/>
              <a:lstStyle/>
              <a:p>
                <a:r>
                  <a:rPr lang="en-US">
                    <a:noFill/>
                  </a:rPr>
                  <a:t> </a:t>
                </a:r>
              </a:p>
            </p:txBody>
          </p:sp>
        </mc:Fallback>
      </mc:AlternateContent>
    </p:spTree>
    <p:extLst>
      <p:ext uri="{BB962C8B-B14F-4D97-AF65-F5344CB8AC3E}">
        <p14:creationId xmlns:p14="http://schemas.microsoft.com/office/powerpoint/2010/main" val="233031895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245856"/>
            <a:ext cx="10515600" cy="787814"/>
          </a:xfrm>
        </p:spPr>
        <p:txBody>
          <a:bodyPr>
            <a:noAutofit/>
          </a:bodyPr>
          <a:lstStyle/>
          <a:p>
            <a:r>
              <a:rPr lang="en-US" sz="3200" b="1" dirty="0">
                <a:latin typeface="+mn-lt"/>
              </a:rPr>
              <a:t>Demand-side effects: Keynes and his critics </a:t>
            </a:r>
            <a:endParaRPr lang="pt-PT" sz="3200" b="1" dirty="0">
              <a:latin typeface="+mn-lt"/>
            </a:endParaRPr>
          </a:p>
        </p:txBody>
      </p:sp>
      <p:sp>
        <p:nvSpPr>
          <p:cNvPr id="3" name="Marcador de Posição de Conteúdo 2"/>
          <p:cNvSpPr>
            <a:spLocks noGrp="1"/>
          </p:cNvSpPr>
          <p:nvPr>
            <p:ph idx="1"/>
          </p:nvPr>
        </p:nvSpPr>
        <p:spPr>
          <a:xfrm>
            <a:off x="501162" y="1156775"/>
            <a:ext cx="11043139" cy="4795424"/>
          </a:xfrm>
        </p:spPr>
        <p:txBody>
          <a:bodyPr>
            <a:noAutofit/>
          </a:bodyPr>
          <a:lstStyle/>
          <a:p>
            <a:pPr marL="0" indent="0" algn="just">
              <a:buNone/>
            </a:pPr>
            <a:r>
              <a:rPr lang="en-US" b="1" dirty="0"/>
              <a:t>Keynesian multiplier </a:t>
            </a:r>
            <a:r>
              <a:rPr lang="en-US" sz="2400" dirty="0"/>
              <a:t>- there are many factors that may reduce the size of the multiplier and hence weaken the impact of fiscal expansion (∆G&gt;0) on aggregate demand and income</a:t>
            </a:r>
          </a:p>
          <a:p>
            <a:pPr marL="0" indent="0" algn="just">
              <a:buNone/>
            </a:pPr>
            <a:endParaRPr lang="pt-PT" sz="2400" dirty="0"/>
          </a:p>
          <a:p>
            <a:pPr marL="0" indent="0" algn="just">
              <a:buNone/>
            </a:pPr>
            <a:endParaRPr lang="pt-PT" sz="2400" dirty="0"/>
          </a:p>
          <a:p>
            <a:pPr marL="0" indent="0" algn="just">
              <a:buNone/>
            </a:pPr>
            <a:endParaRPr lang="pt-PT" sz="2400" dirty="0"/>
          </a:p>
          <a:p>
            <a:pPr marL="0" indent="0" algn="just">
              <a:buNone/>
            </a:pPr>
            <a:endParaRPr lang="pt-PT" sz="2400" dirty="0"/>
          </a:p>
          <a:p>
            <a:pPr marL="0" indent="0" algn="just">
              <a:buNone/>
            </a:pPr>
            <a:endParaRPr lang="pt-PT" b="1" dirty="0"/>
          </a:p>
          <a:p>
            <a:pPr marL="0" indent="0" algn="just">
              <a:buNone/>
            </a:pPr>
            <a:r>
              <a:rPr lang="pt-PT" b="1" dirty="0">
                <a:solidFill>
                  <a:srgbClr val="C00000"/>
                </a:solidFill>
              </a:rPr>
              <a:t>Which factors do you think may reduce the size of the public spending multiplier?</a:t>
            </a:r>
            <a:endParaRPr lang="en-US" b="1" dirty="0">
              <a:solidFill>
                <a:srgbClr val="C00000"/>
              </a:solidFill>
            </a:endParaRPr>
          </a:p>
          <a:p>
            <a:pPr marL="0" indent="0" algn="just">
              <a:buNone/>
            </a:pPr>
            <a:endParaRPr lang="en-US" sz="2400" dirty="0"/>
          </a:p>
          <a:p>
            <a:pPr marL="0" indent="0" algn="just">
              <a:spcBef>
                <a:spcPts val="0"/>
              </a:spcBef>
              <a:buAutoNum type="arabicPeriod"/>
            </a:pPr>
            <a:endParaRPr lang="en-US" sz="2200" dirty="0"/>
          </a:p>
          <a:p>
            <a:pPr marL="0" indent="0" algn="just">
              <a:spcBef>
                <a:spcPts val="0"/>
              </a:spcBef>
              <a:buNone/>
            </a:pPr>
            <a:endParaRPr lang="en-US" sz="2200" b="1" dirty="0"/>
          </a:p>
          <a:p>
            <a:pPr marL="0" indent="0" algn="just">
              <a:buNone/>
            </a:pPr>
            <a:endParaRPr lang="pt-PT" sz="2400" b="1" dirty="0"/>
          </a:p>
          <a:p>
            <a:pPr algn="just"/>
            <a:endParaRPr lang="en-GB" sz="2400" b="1" dirty="0"/>
          </a:p>
        </p:txBody>
      </p:sp>
      <mc:AlternateContent xmlns:mc="http://schemas.openxmlformats.org/markup-compatibility/2006" xmlns:a14="http://schemas.microsoft.com/office/drawing/2010/main">
        <mc:Choice Requires="a14">
          <p:sp>
            <p:nvSpPr>
              <p:cNvPr id="4" name="Rectangle 3"/>
              <p:cNvSpPr/>
              <p:nvPr/>
            </p:nvSpPr>
            <p:spPr>
              <a:xfrm>
                <a:off x="2864397" y="2453978"/>
                <a:ext cx="5525359" cy="1163524"/>
              </a:xfrm>
              <a:prstGeom prst="rect">
                <a:avLst/>
              </a:prstGeom>
              <a:ln w="19050">
                <a:solidFill>
                  <a:schemeClr val="tx1"/>
                </a:solidFill>
              </a:ln>
            </p:spPr>
            <p:txBody>
              <a:bodyPr wrap="none">
                <a:spAutoFit/>
              </a:bodyPr>
              <a:lstStyle/>
              <a:p>
                <a:pPr algn="just"/>
                <a14:m>
                  <m:oMathPara xmlns:m="http://schemas.openxmlformats.org/officeDocument/2006/math">
                    <m:oMathParaPr>
                      <m:jc m:val="centerGroup"/>
                    </m:oMathParaPr>
                    <m:oMath xmlns:m="http://schemas.openxmlformats.org/officeDocument/2006/math">
                      <m:f>
                        <m:fPr>
                          <m:ctrlPr>
                            <a:rPr lang="en-US" sz="2400" b="1" i="1">
                              <a:latin typeface="Cambria Math" panose="02040503050406030204" pitchFamily="18" charset="0"/>
                            </a:rPr>
                          </m:ctrlPr>
                        </m:fPr>
                        <m:num>
                          <m:r>
                            <a:rPr lang="en-US" sz="2400" b="1" i="1">
                              <a:latin typeface="Cambria Math" panose="02040503050406030204" pitchFamily="18" charset="0"/>
                            </a:rPr>
                            <m:t>∆</m:t>
                          </m:r>
                          <m:r>
                            <a:rPr lang="en-GB" sz="2400" b="1" i="1">
                              <a:latin typeface="Cambria Math" panose="02040503050406030204" pitchFamily="18" charset="0"/>
                            </a:rPr>
                            <m:t>𝒀</m:t>
                          </m:r>
                        </m:num>
                        <m:den>
                          <m:r>
                            <a:rPr lang="en-US" sz="2400" b="1" i="1">
                              <a:latin typeface="Cambria Math" panose="02040503050406030204" pitchFamily="18" charset="0"/>
                            </a:rPr>
                            <m:t>∆</m:t>
                          </m:r>
                          <m:acc>
                            <m:accPr>
                              <m:chr m:val="̅"/>
                              <m:ctrlPr>
                                <a:rPr lang="en-US" sz="2400" b="1" i="1">
                                  <a:latin typeface="Cambria Math" panose="02040503050406030204" pitchFamily="18" charset="0"/>
                                </a:rPr>
                              </m:ctrlPr>
                            </m:accPr>
                            <m:e>
                              <m:r>
                                <a:rPr lang="en-GB" sz="2400" b="1" i="1">
                                  <a:latin typeface="Cambria Math" panose="02040503050406030204" pitchFamily="18" charset="0"/>
                                </a:rPr>
                                <m:t>𝑮</m:t>
                              </m:r>
                            </m:e>
                          </m:acc>
                        </m:den>
                      </m:f>
                      <m:r>
                        <a:rPr lang="en-GB" sz="2400" b="1" i="1">
                          <a:latin typeface="Cambria Math" panose="02040503050406030204" pitchFamily="18" charset="0"/>
                        </a:rPr>
                        <m:t>=</m:t>
                      </m:r>
                      <m:f>
                        <m:fPr>
                          <m:ctrlPr>
                            <a:rPr lang="en-GB" sz="2400" b="1" i="1">
                              <a:latin typeface="Cambria Math" panose="02040503050406030204" pitchFamily="18" charset="0"/>
                            </a:rPr>
                          </m:ctrlPr>
                        </m:fPr>
                        <m:num>
                          <m:r>
                            <a:rPr lang="en-GB" sz="2400" b="1" i="1">
                              <a:latin typeface="Cambria Math" panose="02040503050406030204" pitchFamily="18" charset="0"/>
                            </a:rPr>
                            <m:t>𝝏</m:t>
                          </m:r>
                          <m:r>
                            <a:rPr lang="en-GB" sz="2400" b="1" i="1">
                              <a:latin typeface="Cambria Math" panose="02040503050406030204" pitchFamily="18" charset="0"/>
                            </a:rPr>
                            <m:t>𝒀</m:t>
                          </m:r>
                        </m:num>
                        <m:den>
                          <m:r>
                            <a:rPr lang="en-GB" sz="2400" b="1" i="1">
                              <a:latin typeface="Cambria Math" panose="02040503050406030204" pitchFamily="18" charset="0"/>
                            </a:rPr>
                            <m:t>𝝏</m:t>
                          </m:r>
                          <m:acc>
                            <m:accPr>
                              <m:chr m:val="̅"/>
                              <m:ctrlPr>
                                <a:rPr lang="en-US" sz="2400" b="1" i="1">
                                  <a:latin typeface="Cambria Math" panose="02040503050406030204" pitchFamily="18" charset="0"/>
                                </a:rPr>
                              </m:ctrlPr>
                            </m:accPr>
                            <m:e>
                              <m:r>
                                <a:rPr lang="en-GB" sz="2400" b="1" i="1">
                                  <a:latin typeface="Cambria Math" panose="02040503050406030204" pitchFamily="18" charset="0"/>
                                </a:rPr>
                                <m:t>𝑮</m:t>
                              </m:r>
                            </m:e>
                          </m:acc>
                        </m:den>
                      </m:f>
                      <m:r>
                        <a:rPr lang="en-GB" sz="2400" b="1" i="1">
                          <a:latin typeface="Cambria Math" panose="02040503050406030204" pitchFamily="18" charset="0"/>
                        </a:rPr>
                        <m:t>=</m:t>
                      </m:r>
                      <m:f>
                        <m:fPr>
                          <m:ctrlPr>
                            <a:rPr lang="en-GB" sz="2400" b="1" i="1">
                              <a:latin typeface="Cambria Math" panose="02040503050406030204" pitchFamily="18" charset="0"/>
                            </a:rPr>
                          </m:ctrlPr>
                        </m:fPr>
                        <m:num>
                          <m:r>
                            <a:rPr lang="en-GB" sz="2400" b="1" i="1">
                              <a:latin typeface="Cambria Math" panose="02040503050406030204" pitchFamily="18" charset="0"/>
                            </a:rPr>
                            <m:t>𝟏</m:t>
                          </m:r>
                        </m:num>
                        <m:den>
                          <m:r>
                            <a:rPr lang="en-GB" sz="2400" b="1" i="1">
                              <a:latin typeface="Cambria Math" panose="02040503050406030204" pitchFamily="18" charset="0"/>
                            </a:rPr>
                            <m:t>𝟏</m:t>
                          </m:r>
                          <m:r>
                            <a:rPr lang="en-GB" sz="2400" b="1">
                              <a:latin typeface="Cambria Math" panose="02040503050406030204" pitchFamily="18" charset="0"/>
                            </a:rPr>
                            <m:t>−</m:t>
                          </m:r>
                          <m:r>
                            <a:rPr lang="en-GB" sz="2400" b="1" i="1">
                              <a:latin typeface="Cambria Math" panose="02040503050406030204" pitchFamily="18" charset="0"/>
                            </a:rPr>
                            <m:t>𝐜</m:t>
                          </m:r>
                          <m:d>
                            <m:dPr>
                              <m:ctrlPr>
                                <a:rPr lang="en-GB" sz="2400" b="1" i="1">
                                  <a:latin typeface="Cambria Math" panose="02040503050406030204" pitchFamily="18" charset="0"/>
                                </a:rPr>
                              </m:ctrlPr>
                            </m:dPr>
                            <m:e>
                              <m:r>
                                <a:rPr lang="en-GB" sz="2400" b="1" i="1">
                                  <a:latin typeface="Cambria Math" panose="02040503050406030204" pitchFamily="18" charset="0"/>
                                </a:rPr>
                                <m:t>𝟏</m:t>
                              </m:r>
                              <m:r>
                                <a:rPr lang="en-GB" sz="2400" b="1">
                                  <a:latin typeface="Cambria Math" panose="02040503050406030204" pitchFamily="18" charset="0"/>
                                </a:rPr>
                                <m:t>−</m:t>
                              </m:r>
                              <m:r>
                                <a:rPr lang="en-GB" sz="2400" b="1" i="1">
                                  <a:latin typeface="Cambria Math" panose="02040503050406030204" pitchFamily="18" charset="0"/>
                                </a:rPr>
                                <m:t>𝒕</m:t>
                              </m:r>
                            </m:e>
                          </m:d>
                          <m:r>
                            <a:rPr lang="en-GB" sz="2400" b="1">
                              <a:latin typeface="Cambria Math" panose="02040503050406030204" pitchFamily="18" charset="0"/>
                            </a:rPr>
                            <m:t>+</m:t>
                          </m:r>
                          <m:r>
                            <a:rPr lang="en-GB" sz="2400" b="1" i="1">
                              <a:latin typeface="Cambria Math" panose="02040503050406030204" pitchFamily="18" charset="0"/>
                            </a:rPr>
                            <m:t>𝒎</m:t>
                          </m:r>
                          <m:r>
                            <a:rPr lang="en-GB" sz="2400" b="1" i="1" smtClean="0">
                              <a:latin typeface="Cambria Math" panose="02040503050406030204" pitchFamily="18" charset="0"/>
                            </a:rPr>
                            <m:t>+</m:t>
                          </m:r>
                          <m:f>
                            <m:fPr>
                              <m:ctrlPr>
                                <a:rPr lang="en-GB" sz="2400" b="1" i="1">
                                  <a:latin typeface="Cambria Math" panose="02040503050406030204" pitchFamily="18" charset="0"/>
                                </a:rPr>
                              </m:ctrlPr>
                            </m:fPr>
                            <m:num>
                              <m:r>
                                <a:rPr lang="en-GB" sz="2400" b="1" i="1">
                                  <a:latin typeface="Cambria Math" panose="02040503050406030204" pitchFamily="18" charset="0"/>
                                </a:rPr>
                                <m:t>𝒌</m:t>
                              </m:r>
                              <m:sSub>
                                <m:sSubPr>
                                  <m:ctrlPr>
                                    <a:rPr lang="en-GB" sz="2400" b="1" i="1">
                                      <a:latin typeface="Cambria Math" panose="02040503050406030204" pitchFamily="18" charset="0"/>
                                    </a:rPr>
                                  </m:ctrlPr>
                                </m:sSubPr>
                                <m:e>
                                  <m:r>
                                    <a:rPr lang="en-GB" sz="2400" b="1" i="1">
                                      <a:latin typeface="Cambria Math" panose="02040503050406030204" pitchFamily="18" charset="0"/>
                                    </a:rPr>
                                    <m:t>𝒍</m:t>
                                  </m:r>
                                </m:e>
                                <m:sub>
                                  <m:r>
                                    <a:rPr lang="en-GB" sz="2400" b="1" i="1">
                                      <a:latin typeface="Cambria Math" panose="02040503050406030204" pitchFamily="18" charset="0"/>
                                    </a:rPr>
                                    <m:t>𝟏</m:t>
                                  </m:r>
                                </m:sub>
                              </m:sSub>
                            </m:num>
                            <m:den>
                              <m:sSub>
                                <m:sSubPr>
                                  <m:ctrlPr>
                                    <a:rPr lang="en-GB" sz="2400" b="1" i="1">
                                      <a:latin typeface="Cambria Math" panose="02040503050406030204" pitchFamily="18" charset="0"/>
                                    </a:rPr>
                                  </m:ctrlPr>
                                </m:sSubPr>
                                <m:e>
                                  <m:r>
                                    <a:rPr lang="en-GB" sz="2400" b="1" i="1">
                                      <a:latin typeface="Cambria Math" panose="02040503050406030204" pitchFamily="18" charset="0"/>
                                    </a:rPr>
                                    <m:t>𝒍</m:t>
                                  </m:r>
                                </m:e>
                                <m:sub>
                                  <m:r>
                                    <a:rPr lang="en-GB" sz="2400" b="1" i="1">
                                      <a:latin typeface="Cambria Math" panose="02040503050406030204" pitchFamily="18" charset="0"/>
                                    </a:rPr>
                                    <m:t>𝟐</m:t>
                                  </m:r>
                                </m:sub>
                              </m:sSub>
                            </m:den>
                          </m:f>
                        </m:den>
                      </m:f>
                      <m:r>
                        <a:rPr lang="en-GB" sz="2400" b="1" i="1">
                          <a:latin typeface="Cambria Math" panose="02040503050406030204" pitchFamily="18" charset="0"/>
                        </a:rPr>
                        <m:t>&gt;</m:t>
                      </m:r>
                      <m:r>
                        <a:rPr lang="en-GB" sz="2400" b="1" i="1">
                          <a:latin typeface="Cambria Math" panose="02040503050406030204" pitchFamily="18" charset="0"/>
                        </a:rPr>
                        <m:t>𝟎</m:t>
                      </m:r>
                    </m:oMath>
                  </m:oMathPara>
                </a14:m>
                <a:endParaRPr lang="en-GB" sz="2400" b="1" dirty="0"/>
              </a:p>
            </p:txBody>
          </p:sp>
        </mc:Choice>
        <mc:Fallback xmlns="">
          <p:sp>
            <p:nvSpPr>
              <p:cNvPr id="4" name="Rectangle 3"/>
              <p:cNvSpPr>
                <a:spLocks noRot="1" noChangeAspect="1" noMove="1" noResize="1" noEditPoints="1" noAdjustHandles="1" noChangeArrowheads="1" noChangeShapeType="1" noTextEdit="1"/>
              </p:cNvSpPr>
              <p:nvPr/>
            </p:nvSpPr>
            <p:spPr>
              <a:xfrm>
                <a:off x="2864397" y="2453978"/>
                <a:ext cx="5525359" cy="1163524"/>
              </a:xfrm>
              <a:prstGeom prst="rect">
                <a:avLst/>
              </a:prstGeom>
              <a:blipFill>
                <a:blip r:embed="rId2"/>
                <a:stretch>
                  <a:fillRect/>
                </a:stretch>
              </a:blipFill>
              <a:ln w="19050">
                <a:solidFill>
                  <a:schemeClr val="tx1"/>
                </a:solidFill>
              </a:ln>
            </p:spPr>
            <p:txBody>
              <a:bodyPr/>
              <a:lstStyle/>
              <a:p>
                <a:r>
                  <a:rPr lang="en-US">
                    <a:noFill/>
                  </a:rPr>
                  <a:t> </a:t>
                </a:r>
              </a:p>
            </p:txBody>
          </p:sp>
        </mc:Fallback>
      </mc:AlternateContent>
    </p:spTree>
    <p:extLst>
      <p:ext uri="{BB962C8B-B14F-4D97-AF65-F5344CB8AC3E}">
        <p14:creationId xmlns:p14="http://schemas.microsoft.com/office/powerpoint/2010/main" val="82477219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245856"/>
            <a:ext cx="10515600" cy="787814"/>
          </a:xfrm>
        </p:spPr>
        <p:txBody>
          <a:bodyPr>
            <a:noAutofit/>
          </a:bodyPr>
          <a:lstStyle/>
          <a:p>
            <a:r>
              <a:rPr lang="en-US" sz="3200" b="1" dirty="0">
                <a:latin typeface="+mn-lt"/>
              </a:rPr>
              <a:t>Demand-side effects: Keynes and his critics </a:t>
            </a:r>
            <a:endParaRPr lang="pt-PT" sz="3200" b="1" dirty="0">
              <a:latin typeface="+mn-lt"/>
            </a:endParaRPr>
          </a:p>
        </p:txBody>
      </p:sp>
      <p:sp>
        <p:nvSpPr>
          <p:cNvPr id="3" name="Marcador de Posição de Conteúdo 2"/>
          <p:cNvSpPr>
            <a:spLocks noGrp="1"/>
          </p:cNvSpPr>
          <p:nvPr>
            <p:ph idx="1"/>
          </p:nvPr>
        </p:nvSpPr>
        <p:spPr>
          <a:xfrm>
            <a:off x="501162" y="1156775"/>
            <a:ext cx="11043139" cy="4795424"/>
          </a:xfrm>
        </p:spPr>
        <p:txBody>
          <a:bodyPr>
            <a:noAutofit/>
          </a:bodyPr>
          <a:lstStyle/>
          <a:p>
            <a:pPr marL="0" indent="0" algn="just">
              <a:buNone/>
            </a:pPr>
            <a:r>
              <a:rPr lang="en-US" b="1" dirty="0"/>
              <a:t>Keynesian multiplier </a:t>
            </a:r>
            <a:r>
              <a:rPr lang="en-US" sz="2400" dirty="0"/>
              <a:t>- factors that may lower the public spending multiplier and weaken the impact of fiscal expansion:</a:t>
            </a:r>
          </a:p>
          <a:p>
            <a:pPr marL="0" indent="0" algn="just">
              <a:buNone/>
            </a:pPr>
            <a:endParaRPr lang="pt-PT" sz="2400" dirty="0"/>
          </a:p>
          <a:p>
            <a:pPr marL="0" indent="0" algn="just">
              <a:buNone/>
            </a:pPr>
            <a:endParaRPr lang="pt-PT" sz="2400" dirty="0"/>
          </a:p>
          <a:p>
            <a:pPr marL="0" indent="0" algn="just">
              <a:buNone/>
            </a:pPr>
            <a:endParaRPr lang="pt-PT" sz="2400" dirty="0"/>
          </a:p>
          <a:p>
            <a:pPr marL="0" indent="0" algn="just">
              <a:buNone/>
            </a:pPr>
            <a:endParaRPr lang="en-US" sz="2400" dirty="0"/>
          </a:p>
          <a:p>
            <a:pPr marL="0" indent="0">
              <a:spcBef>
                <a:spcPts val="0"/>
              </a:spcBef>
              <a:buAutoNum type="arabicPeriod"/>
            </a:pPr>
            <a:r>
              <a:rPr lang="en-US" sz="2200" b="1" dirty="0"/>
              <a:t>Taxes reduce disposable income Y</a:t>
            </a:r>
            <a:r>
              <a:rPr lang="en-US" sz="2200" b="1" baseline="30000" dirty="0"/>
              <a:t>d</a:t>
            </a:r>
            <a:r>
              <a:rPr lang="en-US" sz="2200" b="1" dirty="0"/>
              <a:t> of consumers</a:t>
            </a:r>
            <a:r>
              <a:rPr lang="en-US" sz="2200" dirty="0"/>
              <a:t>: increase in tax rate t reduces the multiplier because it reduces ability to spend/consume</a:t>
            </a:r>
          </a:p>
          <a:p>
            <a:pPr marL="0" indent="0">
              <a:spcBef>
                <a:spcPts val="0"/>
              </a:spcBef>
              <a:buNone/>
            </a:pPr>
            <a:endParaRPr lang="en-US" sz="2200" b="1" dirty="0"/>
          </a:p>
          <a:p>
            <a:pPr marL="0" indent="0" algn="just">
              <a:spcBef>
                <a:spcPts val="0"/>
              </a:spcBef>
              <a:buAutoNum type="arabicPeriod"/>
            </a:pPr>
            <a:endParaRPr lang="pt-PT" sz="2200" dirty="0"/>
          </a:p>
          <a:p>
            <a:pPr marL="0" indent="0" algn="just">
              <a:spcBef>
                <a:spcPts val="0"/>
              </a:spcBef>
              <a:buAutoNum type="arabicPeriod"/>
            </a:pPr>
            <a:endParaRPr lang="en-US" sz="2200" dirty="0"/>
          </a:p>
          <a:p>
            <a:pPr marL="0" indent="0" algn="just">
              <a:spcBef>
                <a:spcPts val="0"/>
              </a:spcBef>
              <a:buNone/>
            </a:pPr>
            <a:endParaRPr lang="en-US" sz="2200" dirty="0"/>
          </a:p>
          <a:p>
            <a:pPr marL="0" indent="0" algn="just">
              <a:buNone/>
            </a:pPr>
            <a:endParaRPr lang="pt-PT" sz="2400" b="1" dirty="0"/>
          </a:p>
          <a:p>
            <a:pPr algn="just"/>
            <a:endParaRPr lang="en-GB" sz="2400" b="1" dirty="0"/>
          </a:p>
        </p:txBody>
      </p:sp>
      <mc:AlternateContent xmlns:mc="http://schemas.openxmlformats.org/markup-compatibility/2006" xmlns:a14="http://schemas.microsoft.com/office/drawing/2010/main">
        <mc:Choice Requires="a14">
          <p:sp>
            <p:nvSpPr>
              <p:cNvPr id="5" name="TextBox 4"/>
              <p:cNvSpPr txBox="1"/>
              <p:nvPr/>
            </p:nvSpPr>
            <p:spPr>
              <a:xfrm>
                <a:off x="1140460" y="5034204"/>
                <a:ext cx="9911080" cy="287451"/>
              </a:xfrm>
              <a:prstGeom prst="rect">
                <a:avLst/>
              </a:prstGeom>
              <a:noFill/>
            </p:spPr>
            <p:txBody>
              <a:bodyPr wrap="square" lIns="0" tIns="0" rIns="0" bIns="0" rtlCol="0">
                <a:spAutoFit/>
              </a:bodyPr>
              <a:lstStyle/>
              <a:p>
                <a:pPr/>
                <a14:m>
                  <m:oMathPara xmlns:m="http://schemas.openxmlformats.org/officeDocument/2006/math">
                    <m:oMathParaPr>
                      <m:jc m:val="left"/>
                    </m:oMathParaPr>
                    <m:oMath xmlns:m="http://schemas.openxmlformats.org/officeDocument/2006/math">
                      <m:sSub>
                        <m:sSubPr>
                          <m:ctrlPr>
                            <a:rPr lang="en-GB" b="1" i="1" smtClean="0">
                              <a:latin typeface="Cambria Math" panose="02040503050406030204" pitchFamily="18" charset="0"/>
                            </a:rPr>
                          </m:ctrlPr>
                        </m:sSubPr>
                        <m:e>
                          <m:r>
                            <a:rPr lang="pt-PT" b="1" i="1" smtClean="0">
                              <a:latin typeface="Cambria Math" panose="02040503050406030204" pitchFamily="18" charset="0"/>
                            </a:rPr>
                            <m:t>𝑪</m:t>
                          </m:r>
                        </m:e>
                        <m:sub/>
                      </m:sSub>
                      <m:r>
                        <a:rPr lang="en-GB" b="1" i="1" smtClean="0">
                          <a:latin typeface="Cambria Math" panose="02040503050406030204" pitchFamily="18" charset="0"/>
                        </a:rPr>
                        <m:t>=</m:t>
                      </m:r>
                      <m:acc>
                        <m:accPr>
                          <m:chr m:val="̅"/>
                          <m:ctrlPr>
                            <a:rPr lang="en-GB" b="1" i="1" smtClean="0">
                              <a:latin typeface="Cambria Math" panose="02040503050406030204" pitchFamily="18" charset="0"/>
                            </a:rPr>
                          </m:ctrlPr>
                        </m:accPr>
                        <m:e>
                          <m:r>
                            <a:rPr lang="en-GB" b="1" i="1" smtClean="0">
                              <a:latin typeface="Cambria Math" panose="02040503050406030204" pitchFamily="18" charset="0"/>
                            </a:rPr>
                            <m:t>𝑪</m:t>
                          </m:r>
                        </m:e>
                      </m:acc>
                      <m:r>
                        <a:rPr lang="en-GB" b="1" i="1" smtClean="0">
                          <a:latin typeface="Cambria Math" panose="02040503050406030204" pitchFamily="18" charset="0"/>
                        </a:rPr>
                        <m:t>+</m:t>
                      </m:r>
                      <m:r>
                        <a:rPr lang="en-GB" b="1" i="1">
                          <a:latin typeface="Cambria Math" panose="02040503050406030204" pitchFamily="18" charset="0"/>
                        </a:rPr>
                        <m:t>𝒄</m:t>
                      </m:r>
                      <m:sSup>
                        <m:sSupPr>
                          <m:ctrlPr>
                            <a:rPr lang="en-GB" b="1" i="1">
                              <a:latin typeface="Cambria Math" panose="02040503050406030204" pitchFamily="18" charset="0"/>
                            </a:rPr>
                          </m:ctrlPr>
                        </m:sSupPr>
                        <m:e>
                          <m:r>
                            <a:rPr lang="en-GB" b="1" i="1">
                              <a:latin typeface="Cambria Math" panose="02040503050406030204" pitchFamily="18" charset="0"/>
                            </a:rPr>
                            <m:t>𝒀</m:t>
                          </m:r>
                        </m:e>
                        <m:sup>
                          <m:r>
                            <a:rPr lang="en-GB" b="1" i="1">
                              <a:latin typeface="Cambria Math" panose="02040503050406030204" pitchFamily="18" charset="0"/>
                            </a:rPr>
                            <m:t>𝒅</m:t>
                          </m:r>
                        </m:sup>
                      </m:sSup>
                      <m:r>
                        <a:rPr lang="pt-PT" b="1" i="1" smtClean="0">
                          <a:latin typeface="Cambria Math" panose="02040503050406030204" pitchFamily="18" charset="0"/>
                        </a:rPr>
                        <m:t>=</m:t>
                      </m:r>
                      <m:acc>
                        <m:accPr>
                          <m:chr m:val="̅"/>
                          <m:ctrlPr>
                            <a:rPr lang="en-GB" b="1" i="1">
                              <a:latin typeface="Cambria Math" panose="02040503050406030204" pitchFamily="18" charset="0"/>
                            </a:rPr>
                          </m:ctrlPr>
                        </m:accPr>
                        <m:e>
                          <m:r>
                            <a:rPr lang="en-GB" b="1" i="1">
                              <a:latin typeface="Cambria Math" panose="02040503050406030204" pitchFamily="18" charset="0"/>
                            </a:rPr>
                            <m:t>𝑪</m:t>
                          </m:r>
                        </m:e>
                      </m:acc>
                      <m:r>
                        <a:rPr lang="en-GB" b="1" i="1">
                          <a:latin typeface="Cambria Math" panose="02040503050406030204" pitchFamily="18" charset="0"/>
                        </a:rPr>
                        <m:t>+</m:t>
                      </m:r>
                      <m:r>
                        <a:rPr lang="en-GB" b="1" i="1">
                          <a:latin typeface="Cambria Math" panose="02040503050406030204" pitchFamily="18" charset="0"/>
                        </a:rPr>
                        <m:t>𝒄</m:t>
                      </m:r>
                      <m:d>
                        <m:dPr>
                          <m:ctrlPr>
                            <a:rPr lang="pt-PT" b="1" i="1" smtClean="0">
                              <a:latin typeface="Cambria Math" panose="02040503050406030204" pitchFamily="18" charset="0"/>
                            </a:rPr>
                          </m:ctrlPr>
                        </m:dPr>
                        <m:e>
                          <m:r>
                            <a:rPr lang="en-GB" b="1" i="1">
                              <a:latin typeface="Cambria Math" panose="02040503050406030204" pitchFamily="18" charset="0"/>
                            </a:rPr>
                            <m:t>𝒀</m:t>
                          </m:r>
                          <m:r>
                            <a:rPr lang="en-GB" b="1" i="1">
                              <a:latin typeface="Cambria Math" panose="02040503050406030204" pitchFamily="18" charset="0"/>
                            </a:rPr>
                            <m:t>−</m:t>
                          </m:r>
                          <m:r>
                            <a:rPr lang="en-GB" b="1" i="1">
                              <a:latin typeface="Cambria Math" panose="02040503050406030204" pitchFamily="18" charset="0"/>
                            </a:rPr>
                            <m:t>𝑻</m:t>
                          </m:r>
                          <m:r>
                            <a:rPr lang="en-GB" b="1" i="1">
                              <a:latin typeface="Cambria Math" panose="02040503050406030204" pitchFamily="18" charset="0"/>
                            </a:rPr>
                            <m:t>+</m:t>
                          </m:r>
                          <m:acc>
                            <m:accPr>
                              <m:chr m:val="̅"/>
                              <m:ctrlPr>
                                <a:rPr lang="en-GB" b="1" i="1">
                                  <a:latin typeface="Cambria Math" panose="02040503050406030204" pitchFamily="18" charset="0"/>
                                </a:rPr>
                              </m:ctrlPr>
                            </m:accPr>
                            <m:e>
                              <m:r>
                                <a:rPr lang="en-GB" b="1" i="1">
                                  <a:latin typeface="Cambria Math" panose="02040503050406030204" pitchFamily="18" charset="0"/>
                                </a:rPr>
                                <m:t>𝑻𝑹</m:t>
                              </m:r>
                            </m:e>
                          </m:acc>
                        </m:e>
                      </m:d>
                      <m:r>
                        <a:rPr lang="pt-PT" b="1" i="1" smtClean="0">
                          <a:latin typeface="Cambria Math" panose="02040503050406030204" pitchFamily="18" charset="0"/>
                        </a:rPr>
                        <m:t>=</m:t>
                      </m:r>
                      <m:acc>
                        <m:accPr>
                          <m:chr m:val="̅"/>
                          <m:ctrlPr>
                            <a:rPr lang="en-GB" b="1" i="1">
                              <a:latin typeface="Cambria Math" panose="02040503050406030204" pitchFamily="18" charset="0"/>
                            </a:rPr>
                          </m:ctrlPr>
                        </m:accPr>
                        <m:e>
                          <m:r>
                            <a:rPr lang="en-GB" b="1" i="1">
                              <a:latin typeface="Cambria Math" panose="02040503050406030204" pitchFamily="18" charset="0"/>
                            </a:rPr>
                            <m:t>𝑪</m:t>
                          </m:r>
                        </m:e>
                      </m:acc>
                      <m:r>
                        <a:rPr lang="en-GB" b="1" i="1">
                          <a:latin typeface="Cambria Math" panose="02040503050406030204" pitchFamily="18" charset="0"/>
                        </a:rPr>
                        <m:t>+</m:t>
                      </m:r>
                      <m:r>
                        <a:rPr lang="en-GB" b="1" i="1">
                          <a:latin typeface="Cambria Math" panose="02040503050406030204" pitchFamily="18" charset="0"/>
                        </a:rPr>
                        <m:t>𝒄</m:t>
                      </m:r>
                      <m:d>
                        <m:dPr>
                          <m:ctrlPr>
                            <a:rPr lang="pt-PT" b="1" i="1">
                              <a:latin typeface="Cambria Math" panose="02040503050406030204" pitchFamily="18" charset="0"/>
                            </a:rPr>
                          </m:ctrlPr>
                        </m:dPr>
                        <m:e>
                          <m:r>
                            <a:rPr lang="en-GB" b="1" i="1">
                              <a:latin typeface="Cambria Math" panose="02040503050406030204" pitchFamily="18" charset="0"/>
                            </a:rPr>
                            <m:t>𝒀</m:t>
                          </m:r>
                          <m:r>
                            <a:rPr lang="en-GB" b="1" i="1">
                              <a:latin typeface="Cambria Math" panose="02040503050406030204" pitchFamily="18" charset="0"/>
                            </a:rPr>
                            <m:t>−(</m:t>
                          </m:r>
                          <m:acc>
                            <m:accPr>
                              <m:chr m:val="̅"/>
                              <m:ctrlPr>
                                <a:rPr lang="en-GB" b="1" i="1">
                                  <a:latin typeface="Cambria Math" panose="02040503050406030204" pitchFamily="18" charset="0"/>
                                </a:rPr>
                              </m:ctrlPr>
                            </m:accPr>
                            <m:e>
                              <m:r>
                                <a:rPr lang="en-GB" b="1" i="1">
                                  <a:latin typeface="Cambria Math" panose="02040503050406030204" pitchFamily="18" charset="0"/>
                                </a:rPr>
                                <m:t>𝑻</m:t>
                              </m:r>
                            </m:e>
                          </m:acc>
                          <m:r>
                            <a:rPr lang="en-GB" b="1" i="1">
                              <a:latin typeface="Cambria Math" panose="02040503050406030204" pitchFamily="18" charset="0"/>
                            </a:rPr>
                            <m:t>+</m:t>
                          </m:r>
                          <m:r>
                            <a:rPr lang="en-GB" b="1" i="1">
                              <a:latin typeface="Cambria Math" panose="02040503050406030204" pitchFamily="18" charset="0"/>
                            </a:rPr>
                            <m:t>𝒕𝒀</m:t>
                          </m:r>
                          <m:r>
                            <a:rPr lang="pt-PT" b="1" i="1" smtClean="0">
                              <a:latin typeface="Cambria Math" panose="02040503050406030204" pitchFamily="18" charset="0"/>
                            </a:rPr>
                            <m:t>)</m:t>
                          </m:r>
                          <m:r>
                            <a:rPr lang="en-GB" b="1" i="1">
                              <a:latin typeface="Cambria Math" panose="02040503050406030204" pitchFamily="18" charset="0"/>
                            </a:rPr>
                            <m:t>+</m:t>
                          </m:r>
                          <m:acc>
                            <m:accPr>
                              <m:chr m:val="̅"/>
                              <m:ctrlPr>
                                <a:rPr lang="en-GB" b="1" i="1">
                                  <a:latin typeface="Cambria Math" panose="02040503050406030204" pitchFamily="18" charset="0"/>
                                </a:rPr>
                              </m:ctrlPr>
                            </m:accPr>
                            <m:e>
                              <m:r>
                                <a:rPr lang="en-GB" b="1" i="1">
                                  <a:latin typeface="Cambria Math" panose="02040503050406030204" pitchFamily="18" charset="0"/>
                                </a:rPr>
                                <m:t>𝑻𝑹</m:t>
                              </m:r>
                            </m:e>
                          </m:acc>
                        </m:e>
                      </m:d>
                      <m:r>
                        <a:rPr lang="pt-PT" b="1" i="1" smtClean="0">
                          <a:latin typeface="Cambria Math" panose="02040503050406030204" pitchFamily="18" charset="0"/>
                        </a:rPr>
                        <m:t>=</m:t>
                      </m:r>
                      <m:r>
                        <a:rPr lang="pt-PT" b="1" i="1" smtClean="0">
                          <a:solidFill>
                            <a:srgbClr val="C00000"/>
                          </a:solidFill>
                          <a:latin typeface="Cambria Math" panose="02040503050406030204" pitchFamily="18" charset="0"/>
                        </a:rPr>
                        <m:t>(</m:t>
                      </m:r>
                      <m:acc>
                        <m:accPr>
                          <m:chr m:val="̅"/>
                          <m:ctrlPr>
                            <a:rPr lang="en-GB" b="1" i="1">
                              <a:solidFill>
                                <a:srgbClr val="C00000"/>
                              </a:solidFill>
                              <a:latin typeface="Cambria Math" panose="02040503050406030204" pitchFamily="18" charset="0"/>
                            </a:rPr>
                          </m:ctrlPr>
                        </m:accPr>
                        <m:e>
                          <m:r>
                            <a:rPr lang="en-GB" b="1" i="1">
                              <a:solidFill>
                                <a:srgbClr val="C00000"/>
                              </a:solidFill>
                              <a:latin typeface="Cambria Math" panose="02040503050406030204" pitchFamily="18" charset="0"/>
                            </a:rPr>
                            <m:t>𝑪</m:t>
                          </m:r>
                        </m:e>
                      </m:acc>
                      <m:r>
                        <a:rPr lang="en-GB" b="1" i="1">
                          <a:solidFill>
                            <a:srgbClr val="C00000"/>
                          </a:solidFill>
                          <a:latin typeface="Cambria Math" panose="02040503050406030204" pitchFamily="18" charset="0"/>
                        </a:rPr>
                        <m:t>−</m:t>
                      </m:r>
                      <m:acc>
                        <m:accPr>
                          <m:chr m:val="̅"/>
                          <m:ctrlPr>
                            <a:rPr lang="en-GB" b="1" i="1">
                              <a:solidFill>
                                <a:srgbClr val="C00000"/>
                              </a:solidFill>
                              <a:latin typeface="Cambria Math" panose="02040503050406030204" pitchFamily="18" charset="0"/>
                            </a:rPr>
                          </m:ctrlPr>
                        </m:accPr>
                        <m:e>
                          <m:r>
                            <a:rPr lang="en-GB" b="1" i="1">
                              <a:solidFill>
                                <a:srgbClr val="C00000"/>
                              </a:solidFill>
                              <a:latin typeface="Cambria Math" panose="02040503050406030204" pitchFamily="18" charset="0"/>
                            </a:rPr>
                            <m:t>𝑻</m:t>
                          </m:r>
                        </m:e>
                      </m:acc>
                      <m:r>
                        <a:rPr lang="en-GB" b="1" i="1">
                          <a:solidFill>
                            <a:srgbClr val="C00000"/>
                          </a:solidFill>
                          <a:latin typeface="Cambria Math" panose="02040503050406030204" pitchFamily="18" charset="0"/>
                        </a:rPr>
                        <m:t>+</m:t>
                      </m:r>
                      <m:acc>
                        <m:accPr>
                          <m:chr m:val="̅"/>
                          <m:ctrlPr>
                            <a:rPr lang="en-GB" b="1" i="1">
                              <a:solidFill>
                                <a:srgbClr val="C00000"/>
                              </a:solidFill>
                              <a:latin typeface="Cambria Math" panose="02040503050406030204" pitchFamily="18" charset="0"/>
                            </a:rPr>
                          </m:ctrlPr>
                        </m:accPr>
                        <m:e>
                          <m:r>
                            <a:rPr lang="en-GB" b="1" i="1">
                              <a:solidFill>
                                <a:srgbClr val="C00000"/>
                              </a:solidFill>
                              <a:latin typeface="Cambria Math" panose="02040503050406030204" pitchFamily="18" charset="0"/>
                            </a:rPr>
                            <m:t>𝑻𝑹</m:t>
                          </m:r>
                        </m:e>
                      </m:acc>
                      <m:r>
                        <a:rPr lang="pt-PT" b="1" i="1" smtClean="0">
                          <a:solidFill>
                            <a:srgbClr val="C00000"/>
                          </a:solidFill>
                          <a:latin typeface="Cambria Math" panose="02040503050406030204" pitchFamily="18" charset="0"/>
                        </a:rPr>
                        <m:t>)</m:t>
                      </m:r>
                      <m:r>
                        <a:rPr lang="en-GB" b="1" i="1">
                          <a:solidFill>
                            <a:srgbClr val="C00000"/>
                          </a:solidFill>
                          <a:latin typeface="Cambria Math" panose="02040503050406030204" pitchFamily="18" charset="0"/>
                        </a:rPr>
                        <m:t>+</m:t>
                      </m:r>
                      <m:r>
                        <a:rPr lang="en-GB" b="1" i="1">
                          <a:solidFill>
                            <a:srgbClr val="C00000"/>
                          </a:solidFill>
                          <a:latin typeface="Cambria Math" panose="02040503050406030204" pitchFamily="18" charset="0"/>
                        </a:rPr>
                        <m:t>𝒄</m:t>
                      </m:r>
                      <m:d>
                        <m:dPr>
                          <m:ctrlPr>
                            <a:rPr lang="pt-PT" b="1" i="1" smtClean="0">
                              <a:solidFill>
                                <a:srgbClr val="C00000"/>
                              </a:solidFill>
                              <a:latin typeface="Cambria Math" panose="02040503050406030204" pitchFamily="18" charset="0"/>
                            </a:rPr>
                          </m:ctrlPr>
                        </m:dPr>
                        <m:e>
                          <m:r>
                            <a:rPr lang="pt-PT" b="1" i="1" smtClean="0">
                              <a:solidFill>
                                <a:srgbClr val="C00000"/>
                              </a:solidFill>
                              <a:latin typeface="Cambria Math" panose="02040503050406030204" pitchFamily="18" charset="0"/>
                            </a:rPr>
                            <m:t>𝟏</m:t>
                          </m:r>
                          <m:r>
                            <a:rPr lang="pt-PT" b="1" i="1" smtClean="0">
                              <a:solidFill>
                                <a:srgbClr val="C00000"/>
                              </a:solidFill>
                              <a:latin typeface="Cambria Math" panose="02040503050406030204" pitchFamily="18" charset="0"/>
                            </a:rPr>
                            <m:t>−</m:t>
                          </m:r>
                          <m:r>
                            <a:rPr lang="pt-PT" b="1" i="1" smtClean="0">
                              <a:solidFill>
                                <a:srgbClr val="C00000"/>
                              </a:solidFill>
                              <a:latin typeface="Cambria Math" panose="02040503050406030204" pitchFamily="18" charset="0"/>
                            </a:rPr>
                            <m:t>𝒕</m:t>
                          </m:r>
                        </m:e>
                      </m:d>
                      <m:r>
                        <a:rPr lang="pt-PT" b="1" i="1" smtClean="0">
                          <a:solidFill>
                            <a:srgbClr val="C00000"/>
                          </a:solidFill>
                          <a:latin typeface="Cambria Math" panose="02040503050406030204" pitchFamily="18" charset="0"/>
                        </a:rPr>
                        <m:t>𝒀</m:t>
                      </m:r>
                    </m:oMath>
                  </m:oMathPara>
                </a14:m>
                <a:endParaRPr lang="en-GB" b="1" dirty="0">
                  <a:solidFill>
                    <a:srgbClr val="C00000"/>
                  </a:solidFill>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1140460" y="5034204"/>
                <a:ext cx="9911080" cy="287451"/>
              </a:xfrm>
              <a:prstGeom prst="rect">
                <a:avLst/>
              </a:prstGeom>
              <a:blipFill>
                <a:blip r:embed="rId2"/>
                <a:stretch>
                  <a:fillRect l="-800" t="-8511" b="-34043"/>
                </a:stretch>
              </a:blipFill>
            </p:spPr>
            <p:txBody>
              <a:bodyPr/>
              <a:lstStyle/>
              <a:p>
                <a:r>
                  <a:rPr lang="en-US">
                    <a:noFill/>
                  </a:rPr>
                  <a:t> </a:t>
                </a:r>
              </a:p>
            </p:txBody>
          </p:sp>
        </mc:Fallback>
      </mc:AlternateContent>
      <p:grpSp>
        <p:nvGrpSpPr>
          <p:cNvPr id="17" name="Group 16"/>
          <p:cNvGrpSpPr/>
          <p:nvPr/>
        </p:nvGrpSpPr>
        <p:grpSpPr>
          <a:xfrm>
            <a:off x="2240209" y="2364305"/>
            <a:ext cx="7394408" cy="1175063"/>
            <a:chOff x="2864464" y="2311553"/>
            <a:chExt cx="7394408" cy="1175063"/>
          </a:xfrm>
        </p:grpSpPr>
        <mc:AlternateContent xmlns:mc="http://schemas.openxmlformats.org/markup-compatibility/2006" xmlns:a14="http://schemas.microsoft.com/office/drawing/2010/main">
          <mc:Choice Requires="a14">
            <p:sp>
              <p:nvSpPr>
                <p:cNvPr id="6" name="Rectangle 5"/>
                <p:cNvSpPr/>
                <p:nvPr/>
              </p:nvSpPr>
              <p:spPr>
                <a:xfrm>
                  <a:off x="6843065" y="2311553"/>
                  <a:ext cx="3415807" cy="721095"/>
                </a:xfrm>
                <a:prstGeom prst="rect">
                  <a:avLst/>
                </a:prstGeom>
                <a:ln w="19050">
                  <a:solidFill>
                    <a:schemeClr val="tx1"/>
                  </a:solidFill>
                </a:ln>
              </p:spPr>
              <p:txBody>
                <a:bodyPr wrap="none">
                  <a:spAutoFit/>
                </a:bodyPr>
                <a:lstStyle/>
                <a:p>
                  <a:pPr algn="just"/>
                  <a14:m>
                    <m:oMathPara xmlns:m="http://schemas.openxmlformats.org/officeDocument/2006/math">
                      <m:oMathParaPr>
                        <m:jc m:val="centerGroup"/>
                      </m:oMathParaPr>
                      <m:oMath xmlns:m="http://schemas.openxmlformats.org/officeDocument/2006/math">
                        <m:f>
                          <m:fPr>
                            <m:ctrlPr>
                              <a:rPr lang="en-US" sz="2000" b="1" i="1">
                                <a:latin typeface="Cambria Math" panose="02040503050406030204" pitchFamily="18" charset="0"/>
                              </a:rPr>
                            </m:ctrlPr>
                          </m:fPr>
                          <m:num>
                            <m:r>
                              <a:rPr lang="en-US" sz="2000" b="1" i="1">
                                <a:latin typeface="Cambria Math" panose="02040503050406030204" pitchFamily="18" charset="0"/>
                              </a:rPr>
                              <m:t>∆</m:t>
                            </m:r>
                            <m:r>
                              <a:rPr lang="en-GB" sz="2000" b="1" i="1">
                                <a:latin typeface="Cambria Math" panose="02040503050406030204" pitchFamily="18" charset="0"/>
                              </a:rPr>
                              <m:t>𝒀</m:t>
                            </m:r>
                          </m:num>
                          <m:den>
                            <m:r>
                              <a:rPr lang="en-US" sz="2000" b="1" i="1">
                                <a:latin typeface="Cambria Math" panose="02040503050406030204" pitchFamily="18" charset="0"/>
                              </a:rPr>
                              <m:t>∆</m:t>
                            </m:r>
                            <m:acc>
                              <m:accPr>
                                <m:chr m:val="̅"/>
                                <m:ctrlPr>
                                  <a:rPr lang="en-US" sz="2000" b="1" i="1">
                                    <a:latin typeface="Cambria Math" panose="02040503050406030204" pitchFamily="18" charset="0"/>
                                  </a:rPr>
                                </m:ctrlPr>
                              </m:accPr>
                              <m:e>
                                <m:r>
                                  <a:rPr lang="en-GB" sz="2000" b="1" i="1">
                                    <a:latin typeface="Cambria Math" panose="02040503050406030204" pitchFamily="18" charset="0"/>
                                  </a:rPr>
                                  <m:t>𝑮</m:t>
                                </m:r>
                              </m:e>
                            </m:acc>
                          </m:den>
                        </m:f>
                        <m:r>
                          <a:rPr lang="en-GB" sz="2000" b="1" i="1">
                            <a:latin typeface="Cambria Math" panose="02040503050406030204" pitchFamily="18" charset="0"/>
                          </a:rPr>
                          <m:t>=</m:t>
                        </m:r>
                        <m:f>
                          <m:fPr>
                            <m:ctrlPr>
                              <a:rPr lang="en-GB" sz="2000" b="1" i="1">
                                <a:latin typeface="Cambria Math" panose="02040503050406030204" pitchFamily="18" charset="0"/>
                              </a:rPr>
                            </m:ctrlPr>
                          </m:fPr>
                          <m:num>
                            <m:r>
                              <a:rPr lang="en-GB" sz="2000" b="1" i="1">
                                <a:latin typeface="Cambria Math" panose="02040503050406030204" pitchFamily="18" charset="0"/>
                              </a:rPr>
                              <m:t>𝝏</m:t>
                            </m:r>
                            <m:r>
                              <a:rPr lang="en-GB" sz="2000" b="1" i="1">
                                <a:latin typeface="Cambria Math" panose="02040503050406030204" pitchFamily="18" charset="0"/>
                              </a:rPr>
                              <m:t>𝒀</m:t>
                            </m:r>
                          </m:num>
                          <m:den>
                            <m:r>
                              <a:rPr lang="en-GB" sz="2000" b="1" i="1">
                                <a:latin typeface="Cambria Math" panose="02040503050406030204" pitchFamily="18" charset="0"/>
                              </a:rPr>
                              <m:t>𝝏</m:t>
                            </m:r>
                            <m:acc>
                              <m:accPr>
                                <m:chr m:val="̅"/>
                                <m:ctrlPr>
                                  <a:rPr lang="en-US" sz="2000" b="1" i="1">
                                    <a:latin typeface="Cambria Math" panose="02040503050406030204" pitchFamily="18" charset="0"/>
                                  </a:rPr>
                                </m:ctrlPr>
                              </m:accPr>
                              <m:e>
                                <m:r>
                                  <a:rPr lang="en-GB" sz="2000" b="1" i="1">
                                    <a:latin typeface="Cambria Math" panose="02040503050406030204" pitchFamily="18" charset="0"/>
                                  </a:rPr>
                                  <m:t>𝑮</m:t>
                                </m:r>
                              </m:e>
                            </m:acc>
                          </m:den>
                        </m:f>
                        <m:r>
                          <a:rPr lang="en-GB" sz="2000" b="1" i="1">
                            <a:latin typeface="Cambria Math" panose="02040503050406030204" pitchFamily="18" charset="0"/>
                          </a:rPr>
                          <m:t>=</m:t>
                        </m:r>
                        <m:f>
                          <m:fPr>
                            <m:ctrlPr>
                              <a:rPr lang="en-GB" sz="2000" b="1" i="1">
                                <a:latin typeface="Cambria Math" panose="02040503050406030204" pitchFamily="18" charset="0"/>
                              </a:rPr>
                            </m:ctrlPr>
                          </m:fPr>
                          <m:num>
                            <m:r>
                              <a:rPr lang="en-GB" sz="2000" b="1" i="1">
                                <a:latin typeface="Cambria Math" panose="02040503050406030204" pitchFamily="18" charset="0"/>
                              </a:rPr>
                              <m:t>𝟏</m:t>
                            </m:r>
                          </m:num>
                          <m:den>
                            <m:r>
                              <a:rPr lang="en-GB" sz="2000" b="1" i="1">
                                <a:latin typeface="Cambria Math" panose="02040503050406030204" pitchFamily="18" charset="0"/>
                              </a:rPr>
                              <m:t>𝟏</m:t>
                            </m:r>
                            <m:r>
                              <a:rPr lang="en-GB" sz="2000" b="1">
                                <a:latin typeface="Cambria Math" panose="02040503050406030204" pitchFamily="18" charset="0"/>
                              </a:rPr>
                              <m:t>−</m:t>
                            </m:r>
                            <m:r>
                              <a:rPr lang="en-GB" sz="2000" b="1" i="1">
                                <a:latin typeface="Cambria Math" panose="02040503050406030204" pitchFamily="18" charset="0"/>
                              </a:rPr>
                              <m:t>𝐜</m:t>
                            </m:r>
                            <m:d>
                              <m:dPr>
                                <m:ctrlPr>
                                  <a:rPr lang="en-GB" sz="2000" b="1" i="1">
                                    <a:latin typeface="Cambria Math" panose="02040503050406030204" pitchFamily="18" charset="0"/>
                                  </a:rPr>
                                </m:ctrlPr>
                              </m:dPr>
                              <m:e>
                                <m:r>
                                  <a:rPr lang="en-GB" sz="2000" b="1" i="1">
                                    <a:latin typeface="Cambria Math" panose="02040503050406030204" pitchFamily="18" charset="0"/>
                                  </a:rPr>
                                  <m:t>𝟏</m:t>
                                </m:r>
                                <m:r>
                                  <a:rPr lang="en-GB" sz="2000" b="1">
                                    <a:latin typeface="Cambria Math" panose="02040503050406030204" pitchFamily="18" charset="0"/>
                                  </a:rPr>
                                  <m:t>−</m:t>
                                </m:r>
                                <m:r>
                                  <a:rPr lang="en-GB" sz="2000" b="1" i="1">
                                    <a:latin typeface="Cambria Math" panose="02040503050406030204" pitchFamily="18" charset="0"/>
                                  </a:rPr>
                                  <m:t>𝒕</m:t>
                                </m:r>
                              </m:e>
                            </m:d>
                          </m:den>
                        </m:f>
                        <m:r>
                          <a:rPr lang="en-GB" sz="2000" b="1" i="1">
                            <a:latin typeface="Cambria Math" panose="02040503050406030204" pitchFamily="18" charset="0"/>
                          </a:rPr>
                          <m:t>&gt;</m:t>
                        </m:r>
                        <m:r>
                          <a:rPr lang="en-GB" sz="2000" b="1" i="1">
                            <a:latin typeface="Cambria Math" panose="02040503050406030204" pitchFamily="18" charset="0"/>
                          </a:rPr>
                          <m:t>𝟎</m:t>
                        </m:r>
                      </m:oMath>
                    </m:oMathPara>
                  </a14:m>
                  <a:endParaRPr lang="en-GB" sz="2000" b="1" dirty="0"/>
                </a:p>
              </p:txBody>
            </p:sp>
          </mc:Choice>
          <mc:Fallback xmlns="">
            <p:sp>
              <p:nvSpPr>
                <p:cNvPr id="6" name="Rectangle 5"/>
                <p:cNvSpPr>
                  <a:spLocks noRot="1" noChangeAspect="1" noMove="1" noResize="1" noEditPoints="1" noAdjustHandles="1" noChangeArrowheads="1" noChangeShapeType="1" noTextEdit="1"/>
                </p:cNvSpPr>
                <p:nvPr/>
              </p:nvSpPr>
              <p:spPr>
                <a:xfrm>
                  <a:off x="6843065" y="2311553"/>
                  <a:ext cx="3415807" cy="721095"/>
                </a:xfrm>
                <a:prstGeom prst="rect">
                  <a:avLst/>
                </a:prstGeom>
                <a:blipFill>
                  <a:blip r:embed="rId4"/>
                  <a:stretch>
                    <a:fillRect/>
                  </a:stretch>
                </a:blipFill>
                <a:ln w="19050">
                  <a:solidFill>
                    <a:schemeClr val="tx1"/>
                  </a:solidFill>
                </a:ln>
              </p:spPr>
              <p:txBody>
                <a:bodyPr/>
                <a:lstStyle/>
                <a:p>
                  <a:r>
                    <a:rPr lang="en-US">
                      <a:noFill/>
                    </a:rPr>
                    <a:t> </a:t>
                  </a:r>
                </a:p>
              </p:txBody>
            </p:sp>
          </mc:Fallback>
        </mc:AlternateContent>
        <p:sp>
          <p:nvSpPr>
            <p:cNvPr id="7" name="Oval 6"/>
            <p:cNvSpPr/>
            <p:nvPr/>
          </p:nvSpPr>
          <p:spPr>
            <a:xfrm>
              <a:off x="9379927" y="2607597"/>
              <a:ext cx="237392" cy="465992"/>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9328544" y="3024951"/>
              <a:ext cx="340158" cy="461665"/>
            </a:xfrm>
            <a:prstGeom prst="rect">
              <a:avLst/>
            </a:prstGeom>
            <a:noFill/>
          </p:spPr>
          <p:txBody>
            <a:bodyPr wrap="none" rtlCol="0">
              <a:spAutoFit/>
            </a:bodyPr>
            <a:lstStyle/>
            <a:p>
              <a:r>
                <a:rPr lang="pt-PT" sz="2400" b="1" dirty="0">
                  <a:solidFill>
                    <a:srgbClr val="C00000"/>
                  </a:solidFill>
                </a:rPr>
                <a:t>1</a:t>
              </a:r>
              <a:endParaRPr lang="en-US" sz="2400" b="1" dirty="0">
                <a:solidFill>
                  <a:srgbClr val="C00000"/>
                </a:solidFill>
              </a:endParaRPr>
            </a:p>
          </p:txBody>
        </p:sp>
        <mc:AlternateContent xmlns:mc="http://schemas.openxmlformats.org/markup-compatibility/2006" xmlns:a14="http://schemas.microsoft.com/office/drawing/2010/main">
          <mc:Choice Requires="a14">
            <p:sp>
              <p:nvSpPr>
                <p:cNvPr id="15" name="Rectangle 14"/>
                <p:cNvSpPr/>
                <p:nvPr/>
              </p:nvSpPr>
              <p:spPr>
                <a:xfrm>
                  <a:off x="2864464" y="2311553"/>
                  <a:ext cx="2635273" cy="687561"/>
                </a:xfrm>
                <a:prstGeom prst="rect">
                  <a:avLst/>
                </a:prstGeom>
                <a:ln w="19050">
                  <a:solidFill>
                    <a:schemeClr val="tx1"/>
                  </a:solidFill>
                </a:ln>
              </p:spPr>
              <p:txBody>
                <a:bodyPr wrap="none">
                  <a:spAutoFit/>
                </a:bodyPr>
                <a:lstStyle/>
                <a:p>
                  <a:pPr algn="just"/>
                  <a14:m>
                    <m:oMathPara xmlns:m="http://schemas.openxmlformats.org/officeDocument/2006/math">
                      <m:oMathParaPr>
                        <m:jc m:val="centerGroup"/>
                      </m:oMathParaPr>
                      <m:oMath xmlns:m="http://schemas.openxmlformats.org/officeDocument/2006/math">
                        <m:f>
                          <m:fPr>
                            <m:ctrlPr>
                              <a:rPr lang="en-US" sz="2000" b="1" i="1">
                                <a:latin typeface="Cambria Math" panose="02040503050406030204" pitchFamily="18" charset="0"/>
                              </a:rPr>
                            </m:ctrlPr>
                          </m:fPr>
                          <m:num>
                            <m:r>
                              <a:rPr lang="en-US" sz="2000" b="1" i="1">
                                <a:latin typeface="Cambria Math" panose="02040503050406030204" pitchFamily="18" charset="0"/>
                              </a:rPr>
                              <m:t>∆</m:t>
                            </m:r>
                            <m:r>
                              <a:rPr lang="en-GB" sz="2000" b="1" i="1">
                                <a:latin typeface="Cambria Math" panose="02040503050406030204" pitchFamily="18" charset="0"/>
                              </a:rPr>
                              <m:t>𝒀</m:t>
                            </m:r>
                          </m:num>
                          <m:den>
                            <m:r>
                              <a:rPr lang="en-US" sz="2000" b="1" i="1">
                                <a:latin typeface="Cambria Math" panose="02040503050406030204" pitchFamily="18" charset="0"/>
                              </a:rPr>
                              <m:t>∆</m:t>
                            </m:r>
                            <m:acc>
                              <m:accPr>
                                <m:chr m:val="̅"/>
                                <m:ctrlPr>
                                  <a:rPr lang="en-US" sz="2000" b="1" i="1">
                                    <a:latin typeface="Cambria Math" panose="02040503050406030204" pitchFamily="18" charset="0"/>
                                  </a:rPr>
                                </m:ctrlPr>
                              </m:accPr>
                              <m:e>
                                <m:r>
                                  <a:rPr lang="en-GB" sz="2000" b="1" i="1">
                                    <a:latin typeface="Cambria Math" panose="02040503050406030204" pitchFamily="18" charset="0"/>
                                  </a:rPr>
                                  <m:t>𝑮</m:t>
                                </m:r>
                              </m:e>
                            </m:acc>
                          </m:den>
                        </m:f>
                        <m:r>
                          <a:rPr lang="en-GB" sz="2000" b="1" i="1">
                            <a:latin typeface="Cambria Math" panose="02040503050406030204" pitchFamily="18" charset="0"/>
                          </a:rPr>
                          <m:t>=</m:t>
                        </m:r>
                        <m:f>
                          <m:fPr>
                            <m:ctrlPr>
                              <a:rPr lang="en-GB" sz="2000" b="1" i="1">
                                <a:latin typeface="Cambria Math" panose="02040503050406030204" pitchFamily="18" charset="0"/>
                              </a:rPr>
                            </m:ctrlPr>
                          </m:fPr>
                          <m:num>
                            <m:r>
                              <a:rPr lang="en-GB" sz="2000" b="1" i="1">
                                <a:latin typeface="Cambria Math" panose="02040503050406030204" pitchFamily="18" charset="0"/>
                              </a:rPr>
                              <m:t>𝝏</m:t>
                            </m:r>
                            <m:r>
                              <a:rPr lang="en-GB" sz="2000" b="1" i="1">
                                <a:latin typeface="Cambria Math" panose="02040503050406030204" pitchFamily="18" charset="0"/>
                              </a:rPr>
                              <m:t>𝒀</m:t>
                            </m:r>
                          </m:num>
                          <m:den>
                            <m:r>
                              <a:rPr lang="en-GB" sz="2000" b="1" i="1">
                                <a:latin typeface="Cambria Math" panose="02040503050406030204" pitchFamily="18" charset="0"/>
                              </a:rPr>
                              <m:t>𝝏</m:t>
                            </m:r>
                            <m:acc>
                              <m:accPr>
                                <m:chr m:val="̅"/>
                                <m:ctrlPr>
                                  <a:rPr lang="en-US" sz="2000" b="1" i="1">
                                    <a:latin typeface="Cambria Math" panose="02040503050406030204" pitchFamily="18" charset="0"/>
                                  </a:rPr>
                                </m:ctrlPr>
                              </m:accPr>
                              <m:e>
                                <m:r>
                                  <a:rPr lang="en-GB" sz="2000" b="1" i="1">
                                    <a:latin typeface="Cambria Math" panose="02040503050406030204" pitchFamily="18" charset="0"/>
                                  </a:rPr>
                                  <m:t>𝑮</m:t>
                                </m:r>
                              </m:e>
                            </m:acc>
                          </m:den>
                        </m:f>
                        <m:r>
                          <a:rPr lang="en-GB" sz="2000" b="1" i="1">
                            <a:latin typeface="Cambria Math" panose="02040503050406030204" pitchFamily="18" charset="0"/>
                          </a:rPr>
                          <m:t>=</m:t>
                        </m:r>
                        <m:f>
                          <m:fPr>
                            <m:ctrlPr>
                              <a:rPr lang="en-GB" sz="2000" b="1" i="1">
                                <a:latin typeface="Cambria Math" panose="02040503050406030204" pitchFamily="18" charset="0"/>
                              </a:rPr>
                            </m:ctrlPr>
                          </m:fPr>
                          <m:num>
                            <m:r>
                              <a:rPr lang="en-GB" sz="2000" b="1" i="1">
                                <a:latin typeface="Cambria Math" panose="02040503050406030204" pitchFamily="18" charset="0"/>
                              </a:rPr>
                              <m:t>𝟏</m:t>
                            </m:r>
                          </m:num>
                          <m:den>
                            <m:r>
                              <a:rPr lang="en-GB" sz="2000" b="1" i="1">
                                <a:latin typeface="Cambria Math" panose="02040503050406030204" pitchFamily="18" charset="0"/>
                              </a:rPr>
                              <m:t>𝟏</m:t>
                            </m:r>
                            <m:r>
                              <a:rPr lang="en-GB" sz="2000" b="1">
                                <a:latin typeface="Cambria Math" panose="02040503050406030204" pitchFamily="18" charset="0"/>
                              </a:rPr>
                              <m:t>−</m:t>
                            </m:r>
                            <m:r>
                              <a:rPr lang="en-GB" sz="2000" b="1" i="1">
                                <a:latin typeface="Cambria Math" panose="02040503050406030204" pitchFamily="18" charset="0"/>
                              </a:rPr>
                              <m:t>𝐜</m:t>
                            </m:r>
                          </m:den>
                        </m:f>
                        <m:r>
                          <a:rPr lang="en-GB" sz="2000" b="1" i="1">
                            <a:latin typeface="Cambria Math" panose="02040503050406030204" pitchFamily="18" charset="0"/>
                          </a:rPr>
                          <m:t>&gt;</m:t>
                        </m:r>
                        <m:r>
                          <a:rPr lang="en-GB" sz="2000" b="1" i="1">
                            <a:latin typeface="Cambria Math" panose="02040503050406030204" pitchFamily="18" charset="0"/>
                          </a:rPr>
                          <m:t>𝟎</m:t>
                        </m:r>
                      </m:oMath>
                    </m:oMathPara>
                  </a14:m>
                  <a:endParaRPr lang="en-GB" sz="2000" b="1" dirty="0"/>
                </a:p>
              </p:txBody>
            </p:sp>
          </mc:Choice>
          <mc:Fallback xmlns="">
            <p:sp>
              <p:nvSpPr>
                <p:cNvPr id="15" name="Rectangle 14"/>
                <p:cNvSpPr>
                  <a:spLocks noRot="1" noChangeAspect="1" noMove="1" noResize="1" noEditPoints="1" noAdjustHandles="1" noChangeArrowheads="1" noChangeShapeType="1" noTextEdit="1"/>
                </p:cNvSpPr>
                <p:nvPr/>
              </p:nvSpPr>
              <p:spPr>
                <a:xfrm>
                  <a:off x="2864464" y="2311553"/>
                  <a:ext cx="2635273" cy="687561"/>
                </a:xfrm>
                <a:prstGeom prst="rect">
                  <a:avLst/>
                </a:prstGeom>
                <a:blipFill>
                  <a:blip r:embed="rId5"/>
                  <a:stretch>
                    <a:fillRect/>
                  </a:stretch>
                </a:blipFill>
                <a:ln w="19050">
                  <a:solidFill>
                    <a:schemeClr val="tx1"/>
                  </a:solidFill>
                </a:ln>
              </p:spPr>
              <p:txBody>
                <a:bodyPr/>
                <a:lstStyle/>
                <a:p>
                  <a:r>
                    <a:rPr lang="en-US">
                      <a:noFill/>
                    </a:rPr>
                    <a:t> </a:t>
                  </a:r>
                </a:p>
              </p:txBody>
            </p:sp>
          </mc:Fallback>
        </mc:AlternateContent>
        <p:sp>
          <p:nvSpPr>
            <p:cNvPr id="16" name="Right Arrow 15"/>
            <p:cNvSpPr/>
            <p:nvPr/>
          </p:nvSpPr>
          <p:spPr>
            <a:xfrm>
              <a:off x="5744974" y="2500781"/>
              <a:ext cx="852854" cy="342637"/>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65245824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245856"/>
            <a:ext cx="10515600" cy="787814"/>
          </a:xfrm>
        </p:spPr>
        <p:txBody>
          <a:bodyPr>
            <a:noAutofit/>
          </a:bodyPr>
          <a:lstStyle/>
          <a:p>
            <a:r>
              <a:rPr lang="en-US" sz="3200" b="1" dirty="0">
                <a:latin typeface="+mn-lt"/>
              </a:rPr>
              <a:t>Demand-side effects: Keynes and his critics </a:t>
            </a:r>
            <a:endParaRPr lang="pt-PT" sz="3200" b="1" dirty="0">
              <a:latin typeface="+mn-lt"/>
            </a:endParaRPr>
          </a:p>
        </p:txBody>
      </p:sp>
      <p:sp>
        <p:nvSpPr>
          <p:cNvPr id="3" name="Marcador de Posição de Conteúdo 2"/>
          <p:cNvSpPr>
            <a:spLocks noGrp="1"/>
          </p:cNvSpPr>
          <p:nvPr>
            <p:ph idx="1"/>
          </p:nvPr>
        </p:nvSpPr>
        <p:spPr>
          <a:xfrm>
            <a:off x="501162" y="1156775"/>
            <a:ext cx="11043139" cy="4795424"/>
          </a:xfrm>
        </p:spPr>
        <p:txBody>
          <a:bodyPr>
            <a:noAutofit/>
          </a:bodyPr>
          <a:lstStyle/>
          <a:p>
            <a:pPr marL="0" indent="0" algn="just">
              <a:buNone/>
            </a:pPr>
            <a:r>
              <a:rPr lang="en-US" b="1" dirty="0"/>
              <a:t>Keynesian multiplier </a:t>
            </a:r>
            <a:r>
              <a:rPr lang="en-US" sz="2400" dirty="0"/>
              <a:t>- factors that may lower the public spending multiplier and weaken the impact of fiscal expansion:</a:t>
            </a:r>
          </a:p>
          <a:p>
            <a:pPr marL="0" indent="0" algn="just">
              <a:buNone/>
            </a:pPr>
            <a:endParaRPr lang="pt-PT" sz="2400" dirty="0"/>
          </a:p>
          <a:p>
            <a:pPr marL="0" indent="0" algn="just">
              <a:buNone/>
            </a:pPr>
            <a:endParaRPr lang="pt-PT" sz="2400" dirty="0"/>
          </a:p>
          <a:p>
            <a:pPr marL="0" indent="0" algn="just">
              <a:buNone/>
            </a:pPr>
            <a:endParaRPr lang="en-US" sz="2400" dirty="0"/>
          </a:p>
          <a:p>
            <a:pPr marL="0" indent="0" algn="just">
              <a:spcBef>
                <a:spcPts val="0"/>
              </a:spcBef>
              <a:buNone/>
            </a:pPr>
            <a:endParaRPr lang="en-US" sz="2200" dirty="0"/>
          </a:p>
          <a:p>
            <a:pPr marL="0" indent="0" algn="just">
              <a:spcBef>
                <a:spcPts val="0"/>
              </a:spcBef>
              <a:buNone/>
            </a:pPr>
            <a:r>
              <a:rPr lang="en-US" sz="2200" dirty="0"/>
              <a:t>2. In an open economy, an additional euro of disposable income leads households to consume </a:t>
            </a:r>
            <a:r>
              <a:rPr lang="en-US" sz="2200" b="1" dirty="0"/>
              <a:t>imported products</a:t>
            </a:r>
            <a:r>
              <a:rPr lang="en-US" sz="2200" dirty="0"/>
              <a:t> and firms to import more intermediate goods, reducing the size of the multiplier</a:t>
            </a:r>
            <a:endParaRPr lang="en-US" sz="2200" b="1" dirty="0"/>
          </a:p>
          <a:p>
            <a:pPr marL="0" indent="0" algn="just">
              <a:buNone/>
            </a:pPr>
            <a:endParaRPr lang="pt-PT" sz="2400" b="1" dirty="0"/>
          </a:p>
          <a:p>
            <a:pPr algn="just"/>
            <a:endParaRPr lang="en-GB" sz="2400" b="1" dirty="0"/>
          </a:p>
        </p:txBody>
      </p:sp>
      <mc:AlternateContent xmlns:mc="http://schemas.openxmlformats.org/markup-compatibility/2006" xmlns:a14="http://schemas.microsoft.com/office/drawing/2010/main">
        <mc:Choice Requires="a14">
          <p:sp>
            <p:nvSpPr>
              <p:cNvPr id="6" name="Rectangle 5"/>
              <p:cNvSpPr/>
              <p:nvPr/>
            </p:nvSpPr>
            <p:spPr>
              <a:xfrm>
                <a:off x="6495224" y="2312233"/>
                <a:ext cx="3959417" cy="721095"/>
              </a:xfrm>
              <a:prstGeom prst="rect">
                <a:avLst/>
              </a:prstGeom>
              <a:ln w="19050">
                <a:solidFill>
                  <a:schemeClr val="tx1"/>
                </a:solidFill>
              </a:ln>
            </p:spPr>
            <p:txBody>
              <a:bodyPr wrap="none">
                <a:spAutoFit/>
              </a:bodyPr>
              <a:lstStyle/>
              <a:p>
                <a:pPr algn="just"/>
                <a14:m>
                  <m:oMathPara xmlns:m="http://schemas.openxmlformats.org/officeDocument/2006/math">
                    <m:oMathParaPr>
                      <m:jc m:val="centerGroup"/>
                    </m:oMathParaPr>
                    <m:oMath xmlns:m="http://schemas.openxmlformats.org/officeDocument/2006/math">
                      <m:f>
                        <m:fPr>
                          <m:ctrlPr>
                            <a:rPr lang="en-US" sz="2000" b="1" i="1">
                              <a:latin typeface="Cambria Math" panose="02040503050406030204" pitchFamily="18" charset="0"/>
                            </a:rPr>
                          </m:ctrlPr>
                        </m:fPr>
                        <m:num>
                          <m:r>
                            <a:rPr lang="en-US" sz="2000" b="1" i="1">
                              <a:latin typeface="Cambria Math" panose="02040503050406030204" pitchFamily="18" charset="0"/>
                            </a:rPr>
                            <m:t>∆</m:t>
                          </m:r>
                          <m:r>
                            <a:rPr lang="en-GB" sz="2000" b="1" i="1">
                              <a:latin typeface="Cambria Math" panose="02040503050406030204" pitchFamily="18" charset="0"/>
                            </a:rPr>
                            <m:t>𝒀</m:t>
                          </m:r>
                        </m:num>
                        <m:den>
                          <m:r>
                            <a:rPr lang="en-US" sz="2000" b="1" i="1">
                              <a:latin typeface="Cambria Math" panose="02040503050406030204" pitchFamily="18" charset="0"/>
                            </a:rPr>
                            <m:t>∆</m:t>
                          </m:r>
                          <m:acc>
                            <m:accPr>
                              <m:chr m:val="̅"/>
                              <m:ctrlPr>
                                <a:rPr lang="en-US" sz="2000" b="1" i="1">
                                  <a:latin typeface="Cambria Math" panose="02040503050406030204" pitchFamily="18" charset="0"/>
                                </a:rPr>
                              </m:ctrlPr>
                            </m:accPr>
                            <m:e>
                              <m:r>
                                <a:rPr lang="en-GB" sz="2000" b="1" i="1">
                                  <a:latin typeface="Cambria Math" panose="02040503050406030204" pitchFamily="18" charset="0"/>
                                </a:rPr>
                                <m:t>𝑮</m:t>
                              </m:r>
                            </m:e>
                          </m:acc>
                        </m:den>
                      </m:f>
                      <m:r>
                        <a:rPr lang="en-GB" sz="2000" b="1" i="1">
                          <a:latin typeface="Cambria Math" panose="02040503050406030204" pitchFamily="18" charset="0"/>
                        </a:rPr>
                        <m:t>=</m:t>
                      </m:r>
                      <m:f>
                        <m:fPr>
                          <m:ctrlPr>
                            <a:rPr lang="en-GB" sz="2000" b="1" i="1">
                              <a:latin typeface="Cambria Math" panose="02040503050406030204" pitchFamily="18" charset="0"/>
                            </a:rPr>
                          </m:ctrlPr>
                        </m:fPr>
                        <m:num>
                          <m:r>
                            <a:rPr lang="en-GB" sz="2000" b="1" i="1">
                              <a:latin typeface="Cambria Math" panose="02040503050406030204" pitchFamily="18" charset="0"/>
                            </a:rPr>
                            <m:t>𝝏</m:t>
                          </m:r>
                          <m:r>
                            <a:rPr lang="en-GB" sz="2000" b="1" i="1">
                              <a:latin typeface="Cambria Math" panose="02040503050406030204" pitchFamily="18" charset="0"/>
                            </a:rPr>
                            <m:t>𝒀</m:t>
                          </m:r>
                        </m:num>
                        <m:den>
                          <m:r>
                            <a:rPr lang="en-GB" sz="2000" b="1" i="1">
                              <a:latin typeface="Cambria Math" panose="02040503050406030204" pitchFamily="18" charset="0"/>
                            </a:rPr>
                            <m:t>𝝏</m:t>
                          </m:r>
                          <m:acc>
                            <m:accPr>
                              <m:chr m:val="̅"/>
                              <m:ctrlPr>
                                <a:rPr lang="en-US" sz="2000" b="1" i="1">
                                  <a:latin typeface="Cambria Math" panose="02040503050406030204" pitchFamily="18" charset="0"/>
                                </a:rPr>
                              </m:ctrlPr>
                            </m:accPr>
                            <m:e>
                              <m:r>
                                <a:rPr lang="en-GB" sz="2000" b="1" i="1">
                                  <a:latin typeface="Cambria Math" panose="02040503050406030204" pitchFamily="18" charset="0"/>
                                </a:rPr>
                                <m:t>𝑮</m:t>
                              </m:r>
                            </m:e>
                          </m:acc>
                        </m:den>
                      </m:f>
                      <m:r>
                        <a:rPr lang="en-GB" sz="2000" b="1" i="1">
                          <a:latin typeface="Cambria Math" panose="02040503050406030204" pitchFamily="18" charset="0"/>
                        </a:rPr>
                        <m:t>=</m:t>
                      </m:r>
                      <m:f>
                        <m:fPr>
                          <m:ctrlPr>
                            <a:rPr lang="en-GB" sz="2000" b="1" i="1">
                              <a:latin typeface="Cambria Math" panose="02040503050406030204" pitchFamily="18" charset="0"/>
                            </a:rPr>
                          </m:ctrlPr>
                        </m:fPr>
                        <m:num>
                          <m:r>
                            <a:rPr lang="en-GB" sz="2000" b="1" i="1">
                              <a:latin typeface="Cambria Math" panose="02040503050406030204" pitchFamily="18" charset="0"/>
                            </a:rPr>
                            <m:t>𝟏</m:t>
                          </m:r>
                        </m:num>
                        <m:den>
                          <m:r>
                            <a:rPr lang="en-GB" sz="2000" b="1" i="1">
                              <a:latin typeface="Cambria Math" panose="02040503050406030204" pitchFamily="18" charset="0"/>
                            </a:rPr>
                            <m:t>𝟏</m:t>
                          </m:r>
                          <m:r>
                            <a:rPr lang="en-GB" sz="2000" b="1">
                              <a:latin typeface="Cambria Math" panose="02040503050406030204" pitchFamily="18" charset="0"/>
                            </a:rPr>
                            <m:t>−</m:t>
                          </m:r>
                          <m:r>
                            <a:rPr lang="en-GB" sz="2000" b="1" i="1">
                              <a:latin typeface="Cambria Math" panose="02040503050406030204" pitchFamily="18" charset="0"/>
                            </a:rPr>
                            <m:t>𝐜</m:t>
                          </m:r>
                          <m:d>
                            <m:dPr>
                              <m:ctrlPr>
                                <a:rPr lang="en-GB" sz="2000" b="1" i="1">
                                  <a:latin typeface="Cambria Math" panose="02040503050406030204" pitchFamily="18" charset="0"/>
                                </a:rPr>
                              </m:ctrlPr>
                            </m:dPr>
                            <m:e>
                              <m:r>
                                <a:rPr lang="en-GB" sz="2000" b="1" i="1">
                                  <a:latin typeface="Cambria Math" panose="02040503050406030204" pitchFamily="18" charset="0"/>
                                </a:rPr>
                                <m:t>𝟏</m:t>
                              </m:r>
                              <m:r>
                                <a:rPr lang="en-GB" sz="2000" b="1">
                                  <a:latin typeface="Cambria Math" panose="02040503050406030204" pitchFamily="18" charset="0"/>
                                </a:rPr>
                                <m:t>−</m:t>
                              </m:r>
                              <m:r>
                                <a:rPr lang="en-GB" sz="2000" b="1" i="1">
                                  <a:latin typeface="Cambria Math" panose="02040503050406030204" pitchFamily="18" charset="0"/>
                                </a:rPr>
                                <m:t>𝒕</m:t>
                              </m:r>
                            </m:e>
                          </m:d>
                          <m:r>
                            <a:rPr lang="en-GB" sz="2000" b="1">
                              <a:latin typeface="Cambria Math" panose="02040503050406030204" pitchFamily="18" charset="0"/>
                            </a:rPr>
                            <m:t>+</m:t>
                          </m:r>
                          <m:r>
                            <a:rPr lang="en-GB" sz="2000" b="1" i="1">
                              <a:latin typeface="Cambria Math" panose="02040503050406030204" pitchFamily="18" charset="0"/>
                            </a:rPr>
                            <m:t>𝒎</m:t>
                          </m:r>
                        </m:den>
                      </m:f>
                      <m:r>
                        <a:rPr lang="en-GB" sz="2000" b="1" i="1">
                          <a:latin typeface="Cambria Math" panose="02040503050406030204" pitchFamily="18" charset="0"/>
                        </a:rPr>
                        <m:t>&gt;</m:t>
                      </m:r>
                      <m:r>
                        <a:rPr lang="en-GB" sz="2000" b="1" i="1">
                          <a:latin typeface="Cambria Math" panose="02040503050406030204" pitchFamily="18" charset="0"/>
                        </a:rPr>
                        <m:t>𝟎</m:t>
                      </m:r>
                    </m:oMath>
                  </m:oMathPara>
                </a14:m>
                <a:endParaRPr lang="en-GB" sz="2000" b="1" dirty="0"/>
              </a:p>
            </p:txBody>
          </p:sp>
        </mc:Choice>
        <mc:Fallback xmlns="">
          <p:sp>
            <p:nvSpPr>
              <p:cNvPr id="6" name="Rectangle 5"/>
              <p:cNvSpPr>
                <a:spLocks noRot="1" noChangeAspect="1" noMove="1" noResize="1" noEditPoints="1" noAdjustHandles="1" noChangeArrowheads="1" noChangeShapeType="1" noTextEdit="1"/>
              </p:cNvSpPr>
              <p:nvPr/>
            </p:nvSpPr>
            <p:spPr>
              <a:xfrm>
                <a:off x="6495224" y="2312233"/>
                <a:ext cx="3959417" cy="721095"/>
              </a:xfrm>
              <a:prstGeom prst="rect">
                <a:avLst/>
              </a:prstGeom>
              <a:blipFill>
                <a:blip r:embed="rId2"/>
                <a:stretch>
                  <a:fillRect/>
                </a:stretch>
              </a:blipFill>
              <a:ln w="19050">
                <a:solidFill>
                  <a:schemeClr val="tx1"/>
                </a:solidFill>
              </a:ln>
            </p:spPr>
            <p:txBody>
              <a:bodyPr/>
              <a:lstStyle/>
              <a:p>
                <a:r>
                  <a:rPr lang="en-US">
                    <a:noFill/>
                  </a:rPr>
                  <a:t> </a:t>
                </a:r>
              </a:p>
            </p:txBody>
          </p:sp>
        </mc:Fallback>
      </mc:AlternateContent>
      <p:sp>
        <p:nvSpPr>
          <p:cNvPr id="8" name="Oval 7"/>
          <p:cNvSpPr/>
          <p:nvPr/>
        </p:nvSpPr>
        <p:spPr>
          <a:xfrm>
            <a:off x="9576290" y="2696302"/>
            <a:ext cx="279888" cy="460131"/>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9546155" y="3156433"/>
            <a:ext cx="340158" cy="461665"/>
          </a:xfrm>
          <a:prstGeom prst="rect">
            <a:avLst/>
          </a:prstGeom>
          <a:noFill/>
        </p:spPr>
        <p:txBody>
          <a:bodyPr wrap="none" rtlCol="0">
            <a:spAutoFit/>
          </a:bodyPr>
          <a:lstStyle/>
          <a:p>
            <a:r>
              <a:rPr lang="pt-PT" sz="2400" b="1" dirty="0">
                <a:solidFill>
                  <a:srgbClr val="C00000"/>
                </a:solidFill>
              </a:rPr>
              <a:t>2</a:t>
            </a:r>
            <a:endParaRPr lang="en-US" sz="2400" b="1" dirty="0">
              <a:solidFill>
                <a:srgbClr val="C00000"/>
              </a:solidFill>
            </a:endParaRPr>
          </a:p>
        </p:txBody>
      </p:sp>
      <mc:AlternateContent xmlns:mc="http://schemas.openxmlformats.org/markup-compatibility/2006" xmlns:a14="http://schemas.microsoft.com/office/drawing/2010/main">
        <mc:Choice Requires="a14">
          <p:sp>
            <p:nvSpPr>
              <p:cNvPr id="14" name="Rectangle 13"/>
              <p:cNvSpPr/>
              <p:nvPr/>
            </p:nvSpPr>
            <p:spPr>
              <a:xfrm>
                <a:off x="1626271" y="2312233"/>
                <a:ext cx="3415807" cy="721095"/>
              </a:xfrm>
              <a:prstGeom prst="rect">
                <a:avLst/>
              </a:prstGeom>
              <a:ln w="19050">
                <a:solidFill>
                  <a:schemeClr val="tx1"/>
                </a:solidFill>
              </a:ln>
            </p:spPr>
            <p:txBody>
              <a:bodyPr wrap="none">
                <a:spAutoFit/>
              </a:bodyPr>
              <a:lstStyle/>
              <a:p>
                <a:pPr algn="just"/>
                <a14:m>
                  <m:oMathPara xmlns:m="http://schemas.openxmlformats.org/officeDocument/2006/math">
                    <m:oMathParaPr>
                      <m:jc m:val="centerGroup"/>
                    </m:oMathParaPr>
                    <m:oMath xmlns:m="http://schemas.openxmlformats.org/officeDocument/2006/math">
                      <m:f>
                        <m:fPr>
                          <m:ctrlPr>
                            <a:rPr lang="en-US" sz="2000" b="1" i="1">
                              <a:latin typeface="Cambria Math" panose="02040503050406030204" pitchFamily="18" charset="0"/>
                            </a:rPr>
                          </m:ctrlPr>
                        </m:fPr>
                        <m:num>
                          <m:r>
                            <a:rPr lang="en-US" sz="2000" b="1" i="1">
                              <a:latin typeface="Cambria Math" panose="02040503050406030204" pitchFamily="18" charset="0"/>
                            </a:rPr>
                            <m:t>∆</m:t>
                          </m:r>
                          <m:r>
                            <a:rPr lang="en-GB" sz="2000" b="1" i="1">
                              <a:latin typeface="Cambria Math" panose="02040503050406030204" pitchFamily="18" charset="0"/>
                            </a:rPr>
                            <m:t>𝒀</m:t>
                          </m:r>
                        </m:num>
                        <m:den>
                          <m:r>
                            <a:rPr lang="en-US" sz="2000" b="1" i="1">
                              <a:latin typeface="Cambria Math" panose="02040503050406030204" pitchFamily="18" charset="0"/>
                            </a:rPr>
                            <m:t>∆</m:t>
                          </m:r>
                          <m:acc>
                            <m:accPr>
                              <m:chr m:val="̅"/>
                              <m:ctrlPr>
                                <a:rPr lang="en-US" sz="2000" b="1" i="1">
                                  <a:latin typeface="Cambria Math" panose="02040503050406030204" pitchFamily="18" charset="0"/>
                                </a:rPr>
                              </m:ctrlPr>
                            </m:accPr>
                            <m:e>
                              <m:r>
                                <a:rPr lang="en-GB" sz="2000" b="1" i="1">
                                  <a:latin typeface="Cambria Math" panose="02040503050406030204" pitchFamily="18" charset="0"/>
                                </a:rPr>
                                <m:t>𝑮</m:t>
                              </m:r>
                            </m:e>
                          </m:acc>
                        </m:den>
                      </m:f>
                      <m:r>
                        <a:rPr lang="en-GB" sz="2000" b="1" i="1">
                          <a:latin typeface="Cambria Math" panose="02040503050406030204" pitchFamily="18" charset="0"/>
                        </a:rPr>
                        <m:t>=</m:t>
                      </m:r>
                      <m:f>
                        <m:fPr>
                          <m:ctrlPr>
                            <a:rPr lang="en-GB" sz="2000" b="1" i="1">
                              <a:latin typeface="Cambria Math" panose="02040503050406030204" pitchFamily="18" charset="0"/>
                            </a:rPr>
                          </m:ctrlPr>
                        </m:fPr>
                        <m:num>
                          <m:r>
                            <a:rPr lang="en-GB" sz="2000" b="1" i="1">
                              <a:latin typeface="Cambria Math" panose="02040503050406030204" pitchFamily="18" charset="0"/>
                            </a:rPr>
                            <m:t>𝝏</m:t>
                          </m:r>
                          <m:r>
                            <a:rPr lang="en-GB" sz="2000" b="1" i="1">
                              <a:latin typeface="Cambria Math" panose="02040503050406030204" pitchFamily="18" charset="0"/>
                            </a:rPr>
                            <m:t>𝒀</m:t>
                          </m:r>
                        </m:num>
                        <m:den>
                          <m:r>
                            <a:rPr lang="en-GB" sz="2000" b="1" i="1">
                              <a:latin typeface="Cambria Math" panose="02040503050406030204" pitchFamily="18" charset="0"/>
                            </a:rPr>
                            <m:t>𝝏</m:t>
                          </m:r>
                          <m:acc>
                            <m:accPr>
                              <m:chr m:val="̅"/>
                              <m:ctrlPr>
                                <a:rPr lang="en-US" sz="2000" b="1" i="1">
                                  <a:latin typeface="Cambria Math" panose="02040503050406030204" pitchFamily="18" charset="0"/>
                                </a:rPr>
                              </m:ctrlPr>
                            </m:accPr>
                            <m:e>
                              <m:r>
                                <a:rPr lang="en-GB" sz="2000" b="1" i="1">
                                  <a:latin typeface="Cambria Math" panose="02040503050406030204" pitchFamily="18" charset="0"/>
                                </a:rPr>
                                <m:t>𝑮</m:t>
                              </m:r>
                            </m:e>
                          </m:acc>
                        </m:den>
                      </m:f>
                      <m:r>
                        <a:rPr lang="en-GB" sz="2000" b="1" i="1">
                          <a:latin typeface="Cambria Math" panose="02040503050406030204" pitchFamily="18" charset="0"/>
                        </a:rPr>
                        <m:t>=</m:t>
                      </m:r>
                      <m:f>
                        <m:fPr>
                          <m:ctrlPr>
                            <a:rPr lang="en-GB" sz="2000" b="1" i="1">
                              <a:latin typeface="Cambria Math" panose="02040503050406030204" pitchFamily="18" charset="0"/>
                            </a:rPr>
                          </m:ctrlPr>
                        </m:fPr>
                        <m:num>
                          <m:r>
                            <a:rPr lang="en-GB" sz="2000" b="1" i="1">
                              <a:latin typeface="Cambria Math" panose="02040503050406030204" pitchFamily="18" charset="0"/>
                            </a:rPr>
                            <m:t>𝟏</m:t>
                          </m:r>
                        </m:num>
                        <m:den>
                          <m:r>
                            <a:rPr lang="en-GB" sz="2000" b="1" i="1">
                              <a:latin typeface="Cambria Math" panose="02040503050406030204" pitchFamily="18" charset="0"/>
                            </a:rPr>
                            <m:t>𝟏</m:t>
                          </m:r>
                          <m:r>
                            <a:rPr lang="en-GB" sz="2000" b="1">
                              <a:latin typeface="Cambria Math" panose="02040503050406030204" pitchFamily="18" charset="0"/>
                            </a:rPr>
                            <m:t>−</m:t>
                          </m:r>
                          <m:r>
                            <a:rPr lang="en-GB" sz="2000" b="1" i="1">
                              <a:latin typeface="Cambria Math" panose="02040503050406030204" pitchFamily="18" charset="0"/>
                            </a:rPr>
                            <m:t>𝐜</m:t>
                          </m:r>
                          <m:d>
                            <m:dPr>
                              <m:ctrlPr>
                                <a:rPr lang="en-GB" sz="2000" b="1" i="1">
                                  <a:latin typeface="Cambria Math" panose="02040503050406030204" pitchFamily="18" charset="0"/>
                                </a:rPr>
                              </m:ctrlPr>
                            </m:dPr>
                            <m:e>
                              <m:r>
                                <a:rPr lang="en-GB" sz="2000" b="1" i="1">
                                  <a:latin typeface="Cambria Math" panose="02040503050406030204" pitchFamily="18" charset="0"/>
                                </a:rPr>
                                <m:t>𝟏</m:t>
                              </m:r>
                              <m:r>
                                <a:rPr lang="en-GB" sz="2000" b="1">
                                  <a:latin typeface="Cambria Math" panose="02040503050406030204" pitchFamily="18" charset="0"/>
                                </a:rPr>
                                <m:t>−</m:t>
                              </m:r>
                              <m:r>
                                <a:rPr lang="en-GB" sz="2000" b="1" i="1">
                                  <a:latin typeface="Cambria Math" panose="02040503050406030204" pitchFamily="18" charset="0"/>
                                </a:rPr>
                                <m:t>𝒕</m:t>
                              </m:r>
                            </m:e>
                          </m:d>
                        </m:den>
                      </m:f>
                      <m:r>
                        <a:rPr lang="en-GB" sz="2000" b="1" i="1">
                          <a:latin typeface="Cambria Math" panose="02040503050406030204" pitchFamily="18" charset="0"/>
                        </a:rPr>
                        <m:t>&gt;</m:t>
                      </m:r>
                      <m:r>
                        <a:rPr lang="en-GB" sz="2000" b="1" i="1">
                          <a:latin typeface="Cambria Math" panose="02040503050406030204" pitchFamily="18" charset="0"/>
                        </a:rPr>
                        <m:t>𝟎</m:t>
                      </m:r>
                    </m:oMath>
                  </m:oMathPara>
                </a14:m>
                <a:endParaRPr lang="en-GB" sz="2000" b="1" dirty="0"/>
              </a:p>
            </p:txBody>
          </p:sp>
        </mc:Choice>
        <mc:Fallback xmlns="">
          <p:sp>
            <p:nvSpPr>
              <p:cNvPr id="14" name="Rectangle 13"/>
              <p:cNvSpPr>
                <a:spLocks noRot="1" noChangeAspect="1" noMove="1" noResize="1" noEditPoints="1" noAdjustHandles="1" noChangeArrowheads="1" noChangeShapeType="1" noTextEdit="1"/>
              </p:cNvSpPr>
              <p:nvPr/>
            </p:nvSpPr>
            <p:spPr>
              <a:xfrm>
                <a:off x="1626271" y="2312233"/>
                <a:ext cx="3415807" cy="721095"/>
              </a:xfrm>
              <a:prstGeom prst="rect">
                <a:avLst/>
              </a:prstGeom>
              <a:blipFill>
                <a:blip r:embed="rId3"/>
                <a:stretch>
                  <a:fillRect/>
                </a:stretch>
              </a:blipFill>
              <a:ln w="19050">
                <a:solidFill>
                  <a:schemeClr val="tx1"/>
                </a:solidFill>
              </a:ln>
            </p:spPr>
            <p:txBody>
              <a:bodyPr/>
              <a:lstStyle/>
              <a:p>
                <a:r>
                  <a:rPr lang="en-US">
                    <a:noFill/>
                  </a:rPr>
                  <a:t> </a:t>
                </a:r>
              </a:p>
            </p:txBody>
          </p:sp>
        </mc:Fallback>
      </mc:AlternateContent>
      <p:sp>
        <p:nvSpPr>
          <p:cNvPr id="15" name="Right Arrow 14"/>
          <p:cNvSpPr/>
          <p:nvPr/>
        </p:nvSpPr>
        <p:spPr>
          <a:xfrm>
            <a:off x="5342224" y="2501461"/>
            <a:ext cx="852854" cy="342637"/>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A208B10A-F339-4FBD-3322-FDED3D65175F}"/>
                  </a:ext>
                </a:extLst>
              </p:cNvPr>
              <p:cNvSpPr txBox="1"/>
              <p:nvPr/>
            </p:nvSpPr>
            <p:spPr>
              <a:xfrm>
                <a:off x="1140460" y="5034204"/>
                <a:ext cx="9911080" cy="287451"/>
              </a:xfrm>
              <a:prstGeom prst="rect">
                <a:avLst/>
              </a:prstGeom>
              <a:noFill/>
            </p:spPr>
            <p:txBody>
              <a:bodyPr wrap="square" lIns="0" tIns="0" rIns="0" bIns="0" rtlCol="0">
                <a:spAutoFit/>
              </a:bodyPr>
              <a:lstStyle/>
              <a:p>
                <a:pPr/>
                <a14:m>
                  <m:oMathPara xmlns:m="http://schemas.openxmlformats.org/officeDocument/2006/math">
                    <m:oMathParaPr>
                      <m:jc m:val="left"/>
                    </m:oMathParaPr>
                    <m:oMath xmlns:m="http://schemas.openxmlformats.org/officeDocument/2006/math">
                      <m:sSub>
                        <m:sSubPr>
                          <m:ctrlPr>
                            <a:rPr lang="en-GB" b="1" i="1" smtClean="0">
                              <a:latin typeface="Cambria Math" panose="02040503050406030204" pitchFamily="18" charset="0"/>
                            </a:rPr>
                          </m:ctrlPr>
                        </m:sSubPr>
                        <m:e>
                          <m:r>
                            <a:rPr lang="en-US" b="1" i="1" smtClean="0">
                              <a:latin typeface="Cambria Math" panose="02040503050406030204" pitchFamily="18" charset="0"/>
                            </a:rPr>
                            <m:t>𝑴</m:t>
                          </m:r>
                        </m:e>
                        <m:sub/>
                      </m:sSub>
                      <m:r>
                        <a:rPr lang="en-GB" b="1" i="1" smtClean="0">
                          <a:latin typeface="Cambria Math" panose="02040503050406030204" pitchFamily="18" charset="0"/>
                        </a:rPr>
                        <m:t>=</m:t>
                      </m:r>
                      <m:acc>
                        <m:accPr>
                          <m:chr m:val="̅"/>
                          <m:ctrlPr>
                            <a:rPr lang="en-GB" b="1" i="1" smtClean="0">
                              <a:latin typeface="Cambria Math" panose="02040503050406030204" pitchFamily="18" charset="0"/>
                            </a:rPr>
                          </m:ctrlPr>
                        </m:accPr>
                        <m:e>
                          <m:r>
                            <a:rPr lang="en-US" b="1" i="1" smtClean="0">
                              <a:latin typeface="Cambria Math" panose="02040503050406030204" pitchFamily="18" charset="0"/>
                            </a:rPr>
                            <m:t>𝑴</m:t>
                          </m:r>
                        </m:e>
                      </m:acc>
                      <m:r>
                        <a:rPr lang="en-GB" b="1" i="1" smtClean="0">
                          <a:latin typeface="Cambria Math" panose="02040503050406030204" pitchFamily="18" charset="0"/>
                        </a:rPr>
                        <m:t>+</m:t>
                      </m:r>
                      <m:r>
                        <a:rPr lang="en-US" b="1" i="1" smtClean="0">
                          <a:latin typeface="Cambria Math" panose="02040503050406030204" pitchFamily="18" charset="0"/>
                        </a:rPr>
                        <m:t>𝒎𝒀</m:t>
                      </m:r>
                    </m:oMath>
                  </m:oMathPara>
                </a14:m>
                <a:endParaRPr lang="en-GB" b="1" dirty="0">
                  <a:solidFill>
                    <a:srgbClr val="C00000"/>
                  </a:solidFill>
                </a:endParaRPr>
              </a:p>
            </p:txBody>
          </p:sp>
        </mc:Choice>
        <mc:Fallback xmlns="">
          <p:sp>
            <p:nvSpPr>
              <p:cNvPr id="4" name="TextBox 3">
                <a:extLst>
                  <a:ext uri="{FF2B5EF4-FFF2-40B4-BE49-F238E27FC236}">
                    <a16:creationId xmlns:a16="http://schemas.microsoft.com/office/drawing/2014/main" id="{A208B10A-F339-4FBD-3322-FDED3D65175F}"/>
                  </a:ext>
                </a:extLst>
              </p:cNvPr>
              <p:cNvSpPr txBox="1">
                <a:spLocks noRot="1" noChangeAspect="1" noMove="1" noResize="1" noEditPoints="1" noAdjustHandles="1" noChangeArrowheads="1" noChangeShapeType="1" noTextEdit="1"/>
              </p:cNvSpPr>
              <p:nvPr/>
            </p:nvSpPr>
            <p:spPr>
              <a:xfrm>
                <a:off x="1140460" y="5034204"/>
                <a:ext cx="9911080" cy="287451"/>
              </a:xfrm>
              <a:prstGeom prst="rect">
                <a:avLst/>
              </a:prstGeom>
              <a:blipFill>
                <a:blip r:embed="rId4"/>
                <a:stretch>
                  <a:fillRect l="-800" t="-6383" b="-2128"/>
                </a:stretch>
              </a:blipFill>
            </p:spPr>
            <p:txBody>
              <a:bodyPr/>
              <a:lstStyle/>
              <a:p>
                <a:r>
                  <a:rPr lang="en-US">
                    <a:noFill/>
                  </a:rPr>
                  <a:t> </a:t>
                </a:r>
              </a:p>
            </p:txBody>
          </p:sp>
        </mc:Fallback>
      </mc:AlternateContent>
    </p:spTree>
    <p:extLst>
      <p:ext uri="{BB962C8B-B14F-4D97-AF65-F5344CB8AC3E}">
        <p14:creationId xmlns:p14="http://schemas.microsoft.com/office/powerpoint/2010/main" val="35673099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19668" y="393701"/>
            <a:ext cx="10515600" cy="857388"/>
          </a:xfrm>
        </p:spPr>
        <p:txBody>
          <a:bodyPr>
            <a:noAutofit/>
          </a:bodyPr>
          <a:lstStyle/>
          <a:p>
            <a:r>
              <a:rPr lang="en-GB" b="1" dirty="0">
                <a:latin typeface="+mn-lt"/>
              </a:rPr>
              <a:t>Learning outcomes (#3)</a:t>
            </a:r>
            <a:endParaRPr lang="pt-PT" b="1" dirty="0">
              <a:latin typeface="+mn-lt"/>
            </a:endParaRPr>
          </a:p>
        </p:txBody>
      </p:sp>
      <p:sp>
        <p:nvSpPr>
          <p:cNvPr id="3" name="Marcador de Posição de Conteúdo 2"/>
          <p:cNvSpPr>
            <a:spLocks noGrp="1"/>
          </p:cNvSpPr>
          <p:nvPr>
            <p:ph idx="1"/>
          </p:nvPr>
        </p:nvSpPr>
        <p:spPr>
          <a:xfrm>
            <a:off x="419668" y="1251089"/>
            <a:ext cx="10537888" cy="4654411"/>
          </a:xfrm>
        </p:spPr>
        <p:txBody>
          <a:bodyPr>
            <a:noAutofit/>
          </a:bodyPr>
          <a:lstStyle/>
          <a:p>
            <a:pPr>
              <a:spcBef>
                <a:spcPts val="0"/>
              </a:spcBef>
            </a:pPr>
            <a:r>
              <a:rPr lang="en-US" sz="2200" dirty="0"/>
              <a:t>Explain the main features of the Keynesian macroeconomic approach</a:t>
            </a:r>
          </a:p>
          <a:p>
            <a:pPr>
              <a:spcBef>
                <a:spcPts val="0"/>
              </a:spcBef>
            </a:pPr>
            <a:endParaRPr lang="en-US" sz="2200" dirty="0"/>
          </a:p>
          <a:p>
            <a:pPr>
              <a:spcBef>
                <a:spcPts val="0"/>
              </a:spcBef>
            </a:pPr>
            <a:r>
              <a:rPr lang="en-US" sz="2200" dirty="0"/>
              <a:t>Explain the Keynesian multiplier</a:t>
            </a:r>
          </a:p>
          <a:p>
            <a:pPr>
              <a:spcBef>
                <a:spcPts val="0"/>
              </a:spcBef>
            </a:pPr>
            <a:endParaRPr lang="en-US" sz="2200" dirty="0"/>
          </a:p>
          <a:p>
            <a:pPr>
              <a:spcBef>
                <a:spcPts val="0"/>
              </a:spcBef>
            </a:pPr>
            <a:r>
              <a:rPr lang="en-US" sz="2200" dirty="0"/>
              <a:t>Explain the main factors that affect the Keynesian multiplier and the effectiveness of fiscal policy</a:t>
            </a:r>
          </a:p>
          <a:p>
            <a:pPr>
              <a:spcBef>
                <a:spcPts val="0"/>
              </a:spcBef>
            </a:pPr>
            <a:endParaRPr lang="en-US" sz="2200" dirty="0"/>
          </a:p>
          <a:p>
            <a:pPr>
              <a:spcBef>
                <a:spcPts val="0"/>
              </a:spcBef>
            </a:pPr>
            <a:r>
              <a:rPr lang="en-US" sz="2200" dirty="0"/>
              <a:t>Explain the main neoclassical criticisms to the Keynesian multiplier</a:t>
            </a:r>
          </a:p>
          <a:p>
            <a:pPr marL="0" indent="0">
              <a:spcBef>
                <a:spcPts val="0"/>
              </a:spcBef>
              <a:buNone/>
            </a:pPr>
            <a:endParaRPr lang="en-US" sz="2200" dirty="0"/>
          </a:p>
          <a:p>
            <a:pPr>
              <a:spcBef>
                <a:spcPts val="0"/>
              </a:spcBef>
            </a:pPr>
            <a:r>
              <a:rPr lang="en-US" sz="2200" dirty="0"/>
              <a:t>Explain the points of agreement and disagreement between Keynesians and neoclassical economists</a:t>
            </a:r>
          </a:p>
          <a:p>
            <a:pPr>
              <a:spcBef>
                <a:spcPts val="0"/>
              </a:spcBef>
            </a:pPr>
            <a:endParaRPr lang="en-US" sz="2200" dirty="0"/>
          </a:p>
          <a:p>
            <a:pPr>
              <a:spcBef>
                <a:spcPts val="0"/>
              </a:spcBef>
            </a:pPr>
            <a:r>
              <a:rPr lang="en-US" sz="2200" dirty="0"/>
              <a:t>Understand the non-Keynesian effects of fiscal policy</a:t>
            </a:r>
          </a:p>
          <a:p>
            <a:pPr>
              <a:spcBef>
                <a:spcPts val="0"/>
              </a:spcBef>
            </a:pPr>
            <a:endParaRPr lang="en-US" sz="2200" dirty="0"/>
          </a:p>
          <a:p>
            <a:pPr>
              <a:spcBef>
                <a:spcPts val="0"/>
              </a:spcBef>
            </a:pPr>
            <a:endParaRPr lang="en-US" sz="2200" dirty="0"/>
          </a:p>
          <a:p>
            <a:pPr marL="0" indent="0">
              <a:spcBef>
                <a:spcPts val="0"/>
              </a:spcBef>
              <a:buNone/>
            </a:pPr>
            <a:endParaRPr lang="en-US" sz="2200" dirty="0"/>
          </a:p>
          <a:p>
            <a:pPr>
              <a:spcBef>
                <a:spcPts val="0"/>
              </a:spcBef>
            </a:pPr>
            <a:endParaRPr lang="en-GB" sz="2200" dirty="0"/>
          </a:p>
          <a:p>
            <a:pPr>
              <a:spcBef>
                <a:spcPts val="0"/>
              </a:spcBef>
            </a:pPr>
            <a:endParaRPr lang="pt-PT" sz="2200" dirty="0"/>
          </a:p>
          <a:p>
            <a:pPr>
              <a:spcBef>
                <a:spcPts val="0"/>
              </a:spcBef>
            </a:pPr>
            <a:endParaRPr lang="en-GB" sz="2200" dirty="0"/>
          </a:p>
          <a:p>
            <a:pPr marL="0" indent="0">
              <a:spcBef>
                <a:spcPts val="0"/>
              </a:spcBef>
              <a:buNone/>
            </a:pPr>
            <a:endParaRPr lang="en-GB" sz="2200" dirty="0"/>
          </a:p>
          <a:p>
            <a:pPr marL="0" indent="0">
              <a:spcBef>
                <a:spcPts val="0"/>
              </a:spcBef>
              <a:buNone/>
            </a:pPr>
            <a:endParaRPr lang="pt-PT" sz="2200" dirty="0"/>
          </a:p>
        </p:txBody>
      </p:sp>
    </p:spTree>
    <p:extLst>
      <p:ext uri="{BB962C8B-B14F-4D97-AF65-F5344CB8AC3E}">
        <p14:creationId xmlns:p14="http://schemas.microsoft.com/office/powerpoint/2010/main" val="299683973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245856"/>
            <a:ext cx="10515600" cy="787814"/>
          </a:xfrm>
        </p:spPr>
        <p:txBody>
          <a:bodyPr>
            <a:noAutofit/>
          </a:bodyPr>
          <a:lstStyle/>
          <a:p>
            <a:r>
              <a:rPr lang="en-US" sz="3200" b="1" dirty="0">
                <a:latin typeface="+mn-lt"/>
              </a:rPr>
              <a:t>Demand-side effects: Keynes and his critics </a:t>
            </a:r>
            <a:endParaRPr lang="pt-PT" sz="3200" b="1" dirty="0">
              <a:latin typeface="+mn-lt"/>
            </a:endParaRPr>
          </a:p>
        </p:txBody>
      </p:sp>
      <p:sp>
        <p:nvSpPr>
          <p:cNvPr id="3" name="Marcador de Posição de Conteúdo 2"/>
          <p:cNvSpPr>
            <a:spLocks noGrp="1"/>
          </p:cNvSpPr>
          <p:nvPr>
            <p:ph idx="1"/>
          </p:nvPr>
        </p:nvSpPr>
        <p:spPr>
          <a:xfrm>
            <a:off x="209862" y="1156776"/>
            <a:ext cx="11677338" cy="752544"/>
          </a:xfrm>
        </p:spPr>
        <p:txBody>
          <a:bodyPr>
            <a:noAutofit/>
          </a:bodyPr>
          <a:lstStyle/>
          <a:p>
            <a:pPr marL="0" indent="0" algn="just">
              <a:spcBef>
                <a:spcPts val="0"/>
              </a:spcBef>
              <a:buNone/>
            </a:pPr>
            <a:r>
              <a:rPr lang="en-US" b="1" dirty="0"/>
              <a:t>Keynesian multiplier </a:t>
            </a:r>
            <a:r>
              <a:rPr lang="en-US" sz="2400" dirty="0"/>
              <a:t>- factors that may lower the public spending multiplier and weaken the impact of fiscal expansion:</a:t>
            </a:r>
          </a:p>
          <a:p>
            <a:pPr marL="0" indent="0" algn="just">
              <a:spcBef>
                <a:spcPts val="0"/>
              </a:spcBef>
              <a:buNone/>
            </a:pPr>
            <a:endParaRPr lang="pt-PT" sz="2200" dirty="0"/>
          </a:p>
          <a:p>
            <a:pPr marL="0" indent="0" algn="just">
              <a:spcBef>
                <a:spcPts val="0"/>
              </a:spcBef>
              <a:buNone/>
            </a:pPr>
            <a:endParaRPr lang="pt-PT" sz="2200" dirty="0"/>
          </a:p>
          <a:p>
            <a:pPr marL="0" indent="0" algn="just">
              <a:spcBef>
                <a:spcPts val="0"/>
              </a:spcBef>
              <a:buNone/>
            </a:pPr>
            <a:r>
              <a:rPr lang="en-US" sz="2200" dirty="0"/>
              <a:t>3. </a:t>
            </a:r>
            <a:r>
              <a:rPr lang="en-US" sz="2200" b="1" dirty="0"/>
              <a:t>Assumption of complete price rigidity is extreme</a:t>
            </a:r>
            <a:r>
              <a:rPr lang="en-US" sz="2200" dirty="0"/>
              <a:t>. If prices adjust upward, part of the increase in aggregate demand is not due to an increase of the volume of products consumed but their price</a:t>
            </a:r>
          </a:p>
          <a:p>
            <a:pPr marL="0" indent="0" algn="just">
              <a:spcBef>
                <a:spcPts val="0"/>
              </a:spcBef>
              <a:buNone/>
            </a:pPr>
            <a:endParaRPr lang="en-US" sz="2200" dirty="0"/>
          </a:p>
          <a:p>
            <a:pPr marL="0" indent="0" algn="just">
              <a:spcBef>
                <a:spcPts val="0"/>
              </a:spcBef>
              <a:buNone/>
            </a:pPr>
            <a:r>
              <a:rPr lang="en-US" sz="2200" dirty="0"/>
              <a:t>4. </a:t>
            </a:r>
            <a:r>
              <a:rPr lang="en-US" sz="2200" b="1" dirty="0"/>
              <a:t>Crowding-out effect</a:t>
            </a:r>
            <a:r>
              <a:rPr lang="en-US" sz="2200" dirty="0"/>
              <a:t>: increase in aggregate demand can be offset by lower private investment as a response to increase in interest rate. </a:t>
            </a:r>
          </a:p>
          <a:p>
            <a:pPr marL="0" indent="0" algn="just">
              <a:spcBef>
                <a:spcPts val="0"/>
              </a:spcBef>
              <a:buNone/>
            </a:pPr>
            <a:endParaRPr lang="pt-PT" sz="2200" dirty="0"/>
          </a:p>
          <a:p>
            <a:pPr marL="0" indent="0" algn="just">
              <a:spcBef>
                <a:spcPts val="0"/>
              </a:spcBef>
              <a:buNone/>
            </a:pPr>
            <a:r>
              <a:rPr lang="en-US" sz="2200" dirty="0"/>
              <a:t>Both 3 and 4 point to the fact that including the money market (LM curve) leads to a reduction of the Keynesian multiplier and the reduction will be larger the greater the increase in the interest rate r and the demand for money</a:t>
            </a:r>
            <a:endParaRPr lang="pt-PT" sz="2400" b="1" dirty="0"/>
          </a:p>
          <a:p>
            <a:pPr marL="0" indent="0" algn="just">
              <a:spcBef>
                <a:spcPts val="0"/>
              </a:spcBef>
              <a:buNone/>
            </a:pPr>
            <a:endParaRPr lang="en-US" sz="2200" dirty="0"/>
          </a:p>
          <a:p>
            <a:pPr marL="0" indent="0" algn="just">
              <a:spcBef>
                <a:spcPts val="0"/>
              </a:spcBef>
              <a:buNone/>
            </a:pPr>
            <a:endParaRPr lang="en-US" sz="2200" dirty="0"/>
          </a:p>
          <a:p>
            <a:pPr marL="0" indent="0" algn="just">
              <a:spcBef>
                <a:spcPts val="0"/>
              </a:spcBef>
              <a:buNone/>
            </a:pPr>
            <a:endParaRPr lang="en-US" sz="2200" dirty="0"/>
          </a:p>
          <a:p>
            <a:pPr marL="0" indent="0" algn="just">
              <a:buNone/>
            </a:pPr>
            <a:endParaRPr lang="en-GB" sz="2400" b="1" dirty="0"/>
          </a:p>
        </p:txBody>
      </p:sp>
    </p:spTree>
    <p:extLst>
      <p:ext uri="{BB962C8B-B14F-4D97-AF65-F5344CB8AC3E}">
        <p14:creationId xmlns:p14="http://schemas.microsoft.com/office/powerpoint/2010/main" val="247164063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245856"/>
            <a:ext cx="10515600" cy="787814"/>
          </a:xfrm>
        </p:spPr>
        <p:txBody>
          <a:bodyPr>
            <a:noAutofit/>
          </a:bodyPr>
          <a:lstStyle/>
          <a:p>
            <a:r>
              <a:rPr lang="en-US" sz="3200" b="1" dirty="0">
                <a:latin typeface="+mn-lt"/>
              </a:rPr>
              <a:t>Demand-side effects: Keynes and his critics </a:t>
            </a:r>
            <a:endParaRPr lang="pt-PT" sz="3200" b="1" dirty="0">
              <a:latin typeface="+mn-lt"/>
            </a:endParaRPr>
          </a:p>
        </p:txBody>
      </p:sp>
      <p:sp>
        <p:nvSpPr>
          <p:cNvPr id="3" name="Marcador de Posição de Conteúdo 2"/>
          <p:cNvSpPr>
            <a:spLocks noGrp="1"/>
          </p:cNvSpPr>
          <p:nvPr>
            <p:ph idx="1"/>
          </p:nvPr>
        </p:nvSpPr>
        <p:spPr>
          <a:xfrm>
            <a:off x="209862" y="1156776"/>
            <a:ext cx="11677338" cy="752544"/>
          </a:xfrm>
        </p:spPr>
        <p:txBody>
          <a:bodyPr>
            <a:noAutofit/>
          </a:bodyPr>
          <a:lstStyle/>
          <a:p>
            <a:pPr marL="0" indent="0" algn="just">
              <a:spcBef>
                <a:spcPts val="0"/>
              </a:spcBef>
              <a:buNone/>
            </a:pPr>
            <a:r>
              <a:rPr lang="en-US" b="1" dirty="0"/>
              <a:t>Keynesian multiplier </a:t>
            </a:r>
            <a:r>
              <a:rPr lang="en-US" sz="2400" dirty="0"/>
              <a:t>- factors that may lower the multiplier and weaken the impact of fiscal expansion:</a:t>
            </a:r>
          </a:p>
          <a:p>
            <a:pPr marL="0" indent="0" algn="just">
              <a:spcBef>
                <a:spcPts val="0"/>
              </a:spcBef>
              <a:buNone/>
            </a:pPr>
            <a:endParaRPr lang="pt-PT" sz="2200" dirty="0"/>
          </a:p>
          <a:p>
            <a:pPr marL="0" indent="0" algn="just">
              <a:spcBef>
                <a:spcPts val="0"/>
              </a:spcBef>
              <a:buNone/>
            </a:pPr>
            <a:endParaRPr lang="pt-PT" sz="2200" dirty="0"/>
          </a:p>
          <a:p>
            <a:pPr marL="0" indent="0" algn="just">
              <a:spcBef>
                <a:spcPts val="0"/>
              </a:spcBef>
              <a:buNone/>
            </a:pPr>
            <a:endParaRPr lang="pt-PT" sz="2200" dirty="0"/>
          </a:p>
          <a:p>
            <a:pPr marL="0" indent="0" algn="just">
              <a:spcBef>
                <a:spcPts val="0"/>
              </a:spcBef>
              <a:buNone/>
            </a:pPr>
            <a:endParaRPr lang="pt-PT" sz="2200" dirty="0"/>
          </a:p>
          <a:p>
            <a:pPr marL="0" indent="0" algn="just">
              <a:spcBef>
                <a:spcPts val="0"/>
              </a:spcBef>
              <a:buNone/>
            </a:pPr>
            <a:endParaRPr lang="pt-PT" sz="2200" dirty="0"/>
          </a:p>
          <a:p>
            <a:pPr marL="0" indent="0" algn="just">
              <a:spcBef>
                <a:spcPts val="0"/>
              </a:spcBef>
              <a:buNone/>
            </a:pPr>
            <a:endParaRPr lang="en-US" sz="2200" dirty="0"/>
          </a:p>
          <a:p>
            <a:pPr marL="0" indent="0" algn="just">
              <a:spcBef>
                <a:spcPts val="0"/>
              </a:spcBef>
              <a:buNone/>
            </a:pPr>
            <a:endParaRPr lang="en-US" sz="2200" dirty="0"/>
          </a:p>
          <a:p>
            <a:pPr marL="0" indent="0" algn="just">
              <a:buNone/>
            </a:pPr>
            <a:endParaRPr lang="en-GB" sz="2400" b="1" dirty="0"/>
          </a:p>
        </p:txBody>
      </p:sp>
      <mc:AlternateContent xmlns:mc="http://schemas.openxmlformats.org/markup-compatibility/2006" xmlns:a14="http://schemas.microsoft.com/office/drawing/2010/main">
        <mc:Choice Requires="a14">
          <p:sp>
            <p:nvSpPr>
              <p:cNvPr id="7" name="TextBox 6"/>
              <p:cNvSpPr txBox="1"/>
              <p:nvPr/>
            </p:nvSpPr>
            <p:spPr>
              <a:xfrm>
                <a:off x="3503976" y="4147815"/>
                <a:ext cx="4087594" cy="62235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GB" b="1" i="1" smtClean="0">
                              <a:latin typeface="Cambria Math" panose="02040503050406030204" pitchFamily="18" charset="0"/>
                            </a:rPr>
                          </m:ctrlPr>
                        </m:fPr>
                        <m:num>
                          <m:sSup>
                            <m:sSupPr>
                              <m:ctrlPr>
                                <a:rPr lang="en-GB" b="1" i="1" smtClean="0">
                                  <a:latin typeface="Cambria Math" panose="02040503050406030204" pitchFamily="18" charset="0"/>
                                </a:rPr>
                              </m:ctrlPr>
                            </m:sSupPr>
                            <m:e>
                              <m:r>
                                <a:rPr lang="en-GB" b="1" i="1" smtClean="0">
                                  <a:latin typeface="Cambria Math" panose="02040503050406030204" pitchFamily="18" charset="0"/>
                                </a:rPr>
                                <m:t>𝑴</m:t>
                              </m:r>
                            </m:e>
                            <m:sup>
                              <m:r>
                                <a:rPr lang="en-GB" b="1" i="1" smtClean="0">
                                  <a:latin typeface="Cambria Math" panose="02040503050406030204" pitchFamily="18" charset="0"/>
                                </a:rPr>
                                <m:t>𝒔</m:t>
                              </m:r>
                            </m:sup>
                          </m:sSup>
                        </m:num>
                        <m:den>
                          <m:r>
                            <a:rPr lang="en-GB" b="1" i="1" smtClean="0">
                              <a:latin typeface="Cambria Math" panose="02040503050406030204" pitchFamily="18" charset="0"/>
                            </a:rPr>
                            <m:t>𝑷</m:t>
                          </m:r>
                        </m:den>
                      </m:f>
                      <m:r>
                        <a:rPr lang="en-GB" b="1" i="1" smtClean="0">
                          <a:latin typeface="Cambria Math" panose="02040503050406030204" pitchFamily="18" charset="0"/>
                        </a:rPr>
                        <m:t>=</m:t>
                      </m:r>
                      <m:sSub>
                        <m:sSubPr>
                          <m:ctrlPr>
                            <a:rPr lang="en-GB" b="1" i="1" smtClean="0">
                              <a:latin typeface="Cambria Math" panose="02040503050406030204" pitchFamily="18" charset="0"/>
                            </a:rPr>
                          </m:ctrlPr>
                        </m:sSubPr>
                        <m:e>
                          <m:r>
                            <a:rPr lang="en-GB" b="1" i="1" smtClean="0">
                              <a:latin typeface="Cambria Math" panose="02040503050406030204" pitchFamily="18" charset="0"/>
                            </a:rPr>
                            <m:t>𝒍</m:t>
                          </m:r>
                        </m:e>
                        <m:sub>
                          <m:r>
                            <a:rPr lang="en-GB" b="1" i="1" smtClean="0">
                              <a:latin typeface="Cambria Math" panose="02040503050406030204" pitchFamily="18" charset="0"/>
                            </a:rPr>
                            <m:t>𝟏</m:t>
                          </m:r>
                        </m:sub>
                      </m:sSub>
                      <m:r>
                        <a:rPr lang="en-GB" b="1" i="1" smtClean="0">
                          <a:latin typeface="Cambria Math" panose="02040503050406030204" pitchFamily="18" charset="0"/>
                        </a:rPr>
                        <m:t>𝒀</m:t>
                      </m:r>
                      <m:r>
                        <a:rPr lang="en-GB" b="1" i="1" smtClean="0">
                          <a:latin typeface="Cambria Math" panose="02040503050406030204" pitchFamily="18" charset="0"/>
                        </a:rPr>
                        <m:t>−</m:t>
                      </m:r>
                      <m:sSub>
                        <m:sSubPr>
                          <m:ctrlPr>
                            <a:rPr lang="en-GB" b="1" i="1" smtClean="0">
                              <a:latin typeface="Cambria Math" panose="02040503050406030204" pitchFamily="18" charset="0"/>
                            </a:rPr>
                          </m:ctrlPr>
                        </m:sSubPr>
                        <m:e>
                          <m:r>
                            <a:rPr lang="en-GB" b="1" i="1" smtClean="0">
                              <a:latin typeface="Cambria Math" panose="02040503050406030204" pitchFamily="18" charset="0"/>
                            </a:rPr>
                            <m:t>𝒍</m:t>
                          </m:r>
                        </m:e>
                        <m:sub>
                          <m:r>
                            <a:rPr lang="en-GB" b="1" i="1" smtClean="0">
                              <a:latin typeface="Cambria Math" panose="02040503050406030204" pitchFamily="18" charset="0"/>
                            </a:rPr>
                            <m:t>𝟐</m:t>
                          </m:r>
                        </m:sub>
                      </m:sSub>
                      <m:r>
                        <a:rPr lang="en-GB" b="1" i="1" smtClean="0">
                          <a:latin typeface="Cambria Math" panose="02040503050406030204" pitchFamily="18" charset="0"/>
                        </a:rPr>
                        <m:t>𝒓</m:t>
                      </m:r>
                      <m:r>
                        <a:rPr lang="en-GB" b="1" i="1" smtClean="0">
                          <a:latin typeface="Cambria Math" panose="02040503050406030204" pitchFamily="18" charset="0"/>
                        </a:rPr>
                        <m:t>&lt;=&gt;</m:t>
                      </m:r>
                      <m:r>
                        <a:rPr lang="en-GB" b="1" i="1" smtClean="0">
                          <a:latin typeface="Cambria Math" panose="02040503050406030204" pitchFamily="18" charset="0"/>
                        </a:rPr>
                        <m:t>𝒓</m:t>
                      </m:r>
                      <m:r>
                        <a:rPr lang="en-GB" b="1" i="1" smtClean="0">
                          <a:latin typeface="Cambria Math" panose="02040503050406030204" pitchFamily="18" charset="0"/>
                        </a:rPr>
                        <m:t>=</m:t>
                      </m:r>
                      <m:f>
                        <m:fPr>
                          <m:ctrlPr>
                            <a:rPr lang="en-GB" b="1" i="1" smtClean="0">
                              <a:latin typeface="Cambria Math" panose="02040503050406030204" pitchFamily="18" charset="0"/>
                            </a:rPr>
                          </m:ctrlPr>
                        </m:fPr>
                        <m:num>
                          <m:r>
                            <a:rPr lang="en-GB" b="1" i="1" smtClean="0">
                              <a:latin typeface="Cambria Math" panose="02040503050406030204" pitchFamily="18" charset="0"/>
                            </a:rPr>
                            <m:t>𝟏</m:t>
                          </m:r>
                        </m:num>
                        <m:den>
                          <m:sSub>
                            <m:sSubPr>
                              <m:ctrlPr>
                                <a:rPr lang="en-GB" b="1" i="1" smtClean="0">
                                  <a:latin typeface="Cambria Math" panose="02040503050406030204" pitchFamily="18" charset="0"/>
                                </a:rPr>
                              </m:ctrlPr>
                            </m:sSubPr>
                            <m:e>
                              <m:r>
                                <a:rPr lang="en-GB" b="1" i="1" smtClean="0">
                                  <a:latin typeface="Cambria Math" panose="02040503050406030204" pitchFamily="18" charset="0"/>
                                </a:rPr>
                                <m:t>𝒍</m:t>
                              </m:r>
                            </m:e>
                            <m:sub>
                              <m:r>
                                <a:rPr lang="en-GB" b="1" i="1" smtClean="0">
                                  <a:latin typeface="Cambria Math" panose="02040503050406030204" pitchFamily="18" charset="0"/>
                                </a:rPr>
                                <m:t>𝟐</m:t>
                              </m:r>
                            </m:sub>
                          </m:sSub>
                        </m:den>
                      </m:f>
                      <m:d>
                        <m:dPr>
                          <m:ctrlPr>
                            <a:rPr lang="en-GB" b="1" i="1" smtClean="0">
                              <a:latin typeface="Cambria Math" panose="02040503050406030204" pitchFamily="18" charset="0"/>
                            </a:rPr>
                          </m:ctrlPr>
                        </m:dPr>
                        <m:e>
                          <m:sSub>
                            <m:sSubPr>
                              <m:ctrlPr>
                                <a:rPr lang="en-GB" b="1" i="1" smtClean="0">
                                  <a:latin typeface="Cambria Math" panose="02040503050406030204" pitchFamily="18" charset="0"/>
                                </a:rPr>
                              </m:ctrlPr>
                            </m:sSubPr>
                            <m:e>
                              <m:r>
                                <a:rPr lang="en-GB" b="1" i="1" smtClean="0">
                                  <a:latin typeface="Cambria Math" panose="02040503050406030204" pitchFamily="18" charset="0"/>
                                </a:rPr>
                                <m:t>𝒍</m:t>
                              </m:r>
                            </m:e>
                            <m:sub>
                              <m:r>
                                <a:rPr lang="en-GB" b="1" i="1" smtClean="0">
                                  <a:latin typeface="Cambria Math" panose="02040503050406030204" pitchFamily="18" charset="0"/>
                                </a:rPr>
                                <m:t>𝟏</m:t>
                              </m:r>
                            </m:sub>
                          </m:sSub>
                          <m:r>
                            <a:rPr lang="en-GB" b="1" i="1">
                              <a:latin typeface="Cambria Math" panose="02040503050406030204" pitchFamily="18" charset="0"/>
                            </a:rPr>
                            <m:t>𝒀</m:t>
                          </m:r>
                          <m:r>
                            <a:rPr lang="en-GB" b="1" i="1" smtClean="0">
                              <a:latin typeface="Cambria Math" panose="02040503050406030204" pitchFamily="18" charset="0"/>
                            </a:rPr>
                            <m:t>−</m:t>
                          </m:r>
                          <m:f>
                            <m:fPr>
                              <m:ctrlPr>
                                <a:rPr lang="en-GB" b="1" i="1">
                                  <a:latin typeface="Cambria Math" panose="02040503050406030204" pitchFamily="18" charset="0"/>
                                </a:rPr>
                              </m:ctrlPr>
                            </m:fPr>
                            <m:num>
                              <m:sSup>
                                <m:sSupPr>
                                  <m:ctrlPr>
                                    <a:rPr lang="en-GB" b="1" i="1">
                                      <a:latin typeface="Cambria Math" panose="02040503050406030204" pitchFamily="18" charset="0"/>
                                    </a:rPr>
                                  </m:ctrlPr>
                                </m:sSupPr>
                                <m:e>
                                  <m:r>
                                    <a:rPr lang="en-GB" b="1" i="1">
                                      <a:latin typeface="Cambria Math" panose="02040503050406030204" pitchFamily="18" charset="0"/>
                                    </a:rPr>
                                    <m:t>𝑴</m:t>
                                  </m:r>
                                </m:e>
                                <m:sup>
                                  <m:r>
                                    <a:rPr lang="en-GB" b="1" i="1">
                                      <a:latin typeface="Cambria Math" panose="02040503050406030204" pitchFamily="18" charset="0"/>
                                    </a:rPr>
                                    <m:t>𝒔</m:t>
                                  </m:r>
                                </m:sup>
                              </m:sSup>
                            </m:num>
                            <m:den>
                              <m:r>
                                <a:rPr lang="en-GB" b="1" i="1">
                                  <a:latin typeface="Cambria Math" panose="02040503050406030204" pitchFamily="18" charset="0"/>
                                </a:rPr>
                                <m:t>𝑷</m:t>
                              </m:r>
                            </m:den>
                          </m:f>
                        </m:e>
                      </m:d>
                    </m:oMath>
                  </m:oMathPara>
                </a14:m>
                <a:endParaRPr lang="en-GB" b="1" dirty="0"/>
              </a:p>
            </p:txBody>
          </p:sp>
        </mc:Choice>
        <mc:Fallback xmlns="">
          <p:sp>
            <p:nvSpPr>
              <p:cNvPr id="7" name="TextBox 6"/>
              <p:cNvSpPr txBox="1">
                <a:spLocks noRot="1" noChangeAspect="1" noMove="1" noResize="1" noEditPoints="1" noAdjustHandles="1" noChangeArrowheads="1" noChangeShapeType="1" noTextEdit="1"/>
              </p:cNvSpPr>
              <p:nvPr/>
            </p:nvSpPr>
            <p:spPr>
              <a:xfrm>
                <a:off x="3503976" y="4147815"/>
                <a:ext cx="4087594" cy="622350"/>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3516868" y="5003232"/>
                <a:ext cx="1096454"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b="1" i="1" smtClean="0">
                          <a:latin typeface="Cambria Math" panose="02040503050406030204" pitchFamily="18" charset="0"/>
                        </a:rPr>
                        <m:t>𝑰</m:t>
                      </m:r>
                      <m:r>
                        <a:rPr lang="en-GB" b="1" i="1" smtClean="0">
                          <a:latin typeface="Cambria Math" panose="02040503050406030204" pitchFamily="18" charset="0"/>
                        </a:rPr>
                        <m:t>=</m:t>
                      </m:r>
                      <m:acc>
                        <m:accPr>
                          <m:chr m:val="̅"/>
                          <m:ctrlPr>
                            <a:rPr lang="en-GB" b="1" i="1" smtClean="0">
                              <a:latin typeface="Cambria Math" panose="02040503050406030204" pitchFamily="18" charset="0"/>
                            </a:rPr>
                          </m:ctrlPr>
                        </m:accPr>
                        <m:e>
                          <m:r>
                            <a:rPr lang="en-GB" b="1" i="1" smtClean="0">
                              <a:latin typeface="Cambria Math" panose="02040503050406030204" pitchFamily="18" charset="0"/>
                            </a:rPr>
                            <m:t>𝑰</m:t>
                          </m:r>
                        </m:e>
                      </m:acc>
                      <m:r>
                        <a:rPr lang="en-GB" b="1" i="1" smtClean="0">
                          <a:latin typeface="Cambria Math" panose="02040503050406030204" pitchFamily="18" charset="0"/>
                        </a:rPr>
                        <m:t>−</m:t>
                      </m:r>
                      <m:r>
                        <a:rPr lang="en-GB" b="1" i="1" smtClean="0">
                          <a:latin typeface="Cambria Math" panose="02040503050406030204" pitchFamily="18" charset="0"/>
                        </a:rPr>
                        <m:t>𝒌𝒓</m:t>
                      </m:r>
                    </m:oMath>
                  </m:oMathPara>
                </a14:m>
                <a:endParaRPr lang="en-GB" b="1" dirty="0"/>
              </a:p>
            </p:txBody>
          </p:sp>
        </mc:Choice>
        <mc:Fallback xmlns="">
          <p:sp>
            <p:nvSpPr>
              <p:cNvPr id="8" name="TextBox 7"/>
              <p:cNvSpPr txBox="1">
                <a:spLocks noRot="1" noChangeAspect="1" noMove="1" noResize="1" noEditPoints="1" noAdjustHandles="1" noChangeArrowheads="1" noChangeShapeType="1" noTextEdit="1"/>
              </p:cNvSpPr>
              <p:nvPr/>
            </p:nvSpPr>
            <p:spPr>
              <a:xfrm>
                <a:off x="3516868" y="5003232"/>
                <a:ext cx="1096454" cy="276999"/>
              </a:xfrm>
              <a:prstGeom prst="rect">
                <a:avLst/>
              </a:prstGeom>
              <a:blipFill>
                <a:blip r:embed="rId3"/>
                <a:stretch>
                  <a:fillRect l="-5000" t="-6667" r="-5000" b="-8889"/>
                </a:stretch>
              </a:blipFill>
            </p:spPr>
            <p:txBody>
              <a:bodyPr/>
              <a:lstStyle/>
              <a:p>
                <a:r>
                  <a:rPr lang="en-US">
                    <a:noFill/>
                  </a:rPr>
                  <a:t> </a:t>
                </a:r>
              </a:p>
            </p:txBody>
          </p:sp>
        </mc:Fallback>
      </mc:AlternateContent>
      <p:grpSp>
        <p:nvGrpSpPr>
          <p:cNvPr id="5" name="Group 4"/>
          <p:cNvGrpSpPr/>
          <p:nvPr/>
        </p:nvGrpSpPr>
        <p:grpSpPr>
          <a:xfrm>
            <a:off x="734331" y="2288917"/>
            <a:ext cx="10709003" cy="1625189"/>
            <a:chOff x="1094815" y="2271332"/>
            <a:chExt cx="10709003" cy="1625189"/>
          </a:xfrm>
        </p:grpSpPr>
        <mc:AlternateContent xmlns:mc="http://schemas.openxmlformats.org/markup-compatibility/2006" xmlns:a14="http://schemas.microsoft.com/office/drawing/2010/main">
          <mc:Choice Requires="a14">
            <p:sp>
              <p:nvSpPr>
                <p:cNvPr id="4" name="Rectangle 3"/>
                <p:cNvSpPr/>
                <p:nvPr/>
              </p:nvSpPr>
              <p:spPr>
                <a:xfrm>
                  <a:off x="6278459" y="2271332"/>
                  <a:ext cx="5525359" cy="1163524"/>
                </a:xfrm>
                <a:prstGeom prst="rect">
                  <a:avLst/>
                </a:prstGeom>
                <a:ln w="19050">
                  <a:solidFill>
                    <a:schemeClr val="tx1"/>
                  </a:solidFill>
                </a:ln>
              </p:spPr>
              <p:txBody>
                <a:bodyPr wrap="none">
                  <a:spAutoFit/>
                </a:bodyPr>
                <a:lstStyle/>
                <a:p>
                  <a:pPr algn="just"/>
                  <a14:m>
                    <m:oMathPara xmlns:m="http://schemas.openxmlformats.org/officeDocument/2006/math">
                      <m:oMathParaPr>
                        <m:jc m:val="centerGroup"/>
                      </m:oMathParaPr>
                      <m:oMath xmlns:m="http://schemas.openxmlformats.org/officeDocument/2006/math">
                        <m:f>
                          <m:fPr>
                            <m:ctrlPr>
                              <a:rPr lang="en-US" sz="2400" b="1" i="1">
                                <a:latin typeface="Cambria Math" panose="02040503050406030204" pitchFamily="18" charset="0"/>
                              </a:rPr>
                            </m:ctrlPr>
                          </m:fPr>
                          <m:num>
                            <m:r>
                              <a:rPr lang="en-US" sz="2400" b="1" i="1">
                                <a:latin typeface="Cambria Math" panose="02040503050406030204" pitchFamily="18" charset="0"/>
                              </a:rPr>
                              <m:t>∆</m:t>
                            </m:r>
                            <m:r>
                              <a:rPr lang="en-GB" sz="2400" b="1" i="1">
                                <a:latin typeface="Cambria Math" panose="02040503050406030204" pitchFamily="18" charset="0"/>
                              </a:rPr>
                              <m:t>𝒀</m:t>
                            </m:r>
                          </m:num>
                          <m:den>
                            <m:r>
                              <a:rPr lang="en-US" sz="2400" b="1" i="1">
                                <a:latin typeface="Cambria Math" panose="02040503050406030204" pitchFamily="18" charset="0"/>
                              </a:rPr>
                              <m:t>∆</m:t>
                            </m:r>
                            <m:acc>
                              <m:accPr>
                                <m:chr m:val="̅"/>
                                <m:ctrlPr>
                                  <a:rPr lang="en-US" sz="2400" b="1" i="1">
                                    <a:latin typeface="Cambria Math" panose="02040503050406030204" pitchFamily="18" charset="0"/>
                                  </a:rPr>
                                </m:ctrlPr>
                              </m:accPr>
                              <m:e>
                                <m:r>
                                  <a:rPr lang="en-GB" sz="2400" b="1" i="1">
                                    <a:latin typeface="Cambria Math" panose="02040503050406030204" pitchFamily="18" charset="0"/>
                                  </a:rPr>
                                  <m:t>𝑮</m:t>
                                </m:r>
                              </m:e>
                            </m:acc>
                          </m:den>
                        </m:f>
                        <m:r>
                          <a:rPr lang="en-GB" sz="2400" b="1" i="1">
                            <a:latin typeface="Cambria Math" panose="02040503050406030204" pitchFamily="18" charset="0"/>
                          </a:rPr>
                          <m:t>=</m:t>
                        </m:r>
                        <m:f>
                          <m:fPr>
                            <m:ctrlPr>
                              <a:rPr lang="en-GB" sz="2400" b="1" i="1">
                                <a:latin typeface="Cambria Math" panose="02040503050406030204" pitchFamily="18" charset="0"/>
                              </a:rPr>
                            </m:ctrlPr>
                          </m:fPr>
                          <m:num>
                            <m:r>
                              <a:rPr lang="en-GB" sz="2400" b="1" i="1">
                                <a:latin typeface="Cambria Math" panose="02040503050406030204" pitchFamily="18" charset="0"/>
                              </a:rPr>
                              <m:t>𝝏</m:t>
                            </m:r>
                            <m:r>
                              <a:rPr lang="en-GB" sz="2400" b="1" i="1">
                                <a:latin typeface="Cambria Math" panose="02040503050406030204" pitchFamily="18" charset="0"/>
                              </a:rPr>
                              <m:t>𝒀</m:t>
                            </m:r>
                          </m:num>
                          <m:den>
                            <m:r>
                              <a:rPr lang="en-GB" sz="2400" b="1" i="1">
                                <a:latin typeface="Cambria Math" panose="02040503050406030204" pitchFamily="18" charset="0"/>
                              </a:rPr>
                              <m:t>𝝏</m:t>
                            </m:r>
                            <m:acc>
                              <m:accPr>
                                <m:chr m:val="̅"/>
                                <m:ctrlPr>
                                  <a:rPr lang="en-US" sz="2400" b="1" i="1">
                                    <a:latin typeface="Cambria Math" panose="02040503050406030204" pitchFamily="18" charset="0"/>
                                  </a:rPr>
                                </m:ctrlPr>
                              </m:accPr>
                              <m:e>
                                <m:r>
                                  <a:rPr lang="en-GB" sz="2400" b="1" i="1">
                                    <a:latin typeface="Cambria Math" panose="02040503050406030204" pitchFamily="18" charset="0"/>
                                  </a:rPr>
                                  <m:t>𝑮</m:t>
                                </m:r>
                              </m:e>
                            </m:acc>
                          </m:den>
                        </m:f>
                        <m:r>
                          <a:rPr lang="en-GB" sz="2400" b="1" i="1">
                            <a:latin typeface="Cambria Math" panose="02040503050406030204" pitchFamily="18" charset="0"/>
                          </a:rPr>
                          <m:t>=</m:t>
                        </m:r>
                        <m:f>
                          <m:fPr>
                            <m:ctrlPr>
                              <a:rPr lang="en-GB" sz="2400" b="1" i="1">
                                <a:latin typeface="Cambria Math" panose="02040503050406030204" pitchFamily="18" charset="0"/>
                              </a:rPr>
                            </m:ctrlPr>
                          </m:fPr>
                          <m:num>
                            <m:r>
                              <a:rPr lang="en-GB" sz="2400" b="1" i="1">
                                <a:latin typeface="Cambria Math" panose="02040503050406030204" pitchFamily="18" charset="0"/>
                              </a:rPr>
                              <m:t>𝟏</m:t>
                            </m:r>
                          </m:num>
                          <m:den>
                            <m:r>
                              <a:rPr lang="en-GB" sz="2400" b="1" i="1">
                                <a:latin typeface="Cambria Math" panose="02040503050406030204" pitchFamily="18" charset="0"/>
                              </a:rPr>
                              <m:t>𝟏</m:t>
                            </m:r>
                            <m:r>
                              <a:rPr lang="en-GB" sz="2400" b="1">
                                <a:latin typeface="Cambria Math" panose="02040503050406030204" pitchFamily="18" charset="0"/>
                              </a:rPr>
                              <m:t>−</m:t>
                            </m:r>
                            <m:r>
                              <a:rPr lang="en-GB" sz="2400" b="1" i="1">
                                <a:latin typeface="Cambria Math" panose="02040503050406030204" pitchFamily="18" charset="0"/>
                              </a:rPr>
                              <m:t>𝐜</m:t>
                            </m:r>
                            <m:d>
                              <m:dPr>
                                <m:ctrlPr>
                                  <a:rPr lang="en-GB" sz="2400" b="1" i="1">
                                    <a:latin typeface="Cambria Math" panose="02040503050406030204" pitchFamily="18" charset="0"/>
                                  </a:rPr>
                                </m:ctrlPr>
                              </m:dPr>
                              <m:e>
                                <m:r>
                                  <a:rPr lang="en-GB" sz="2400" b="1" i="1">
                                    <a:latin typeface="Cambria Math" panose="02040503050406030204" pitchFamily="18" charset="0"/>
                                  </a:rPr>
                                  <m:t>𝟏</m:t>
                                </m:r>
                                <m:r>
                                  <a:rPr lang="en-GB" sz="2400" b="1">
                                    <a:latin typeface="Cambria Math" panose="02040503050406030204" pitchFamily="18" charset="0"/>
                                  </a:rPr>
                                  <m:t>−</m:t>
                                </m:r>
                                <m:r>
                                  <a:rPr lang="en-GB" sz="2400" b="1" i="1">
                                    <a:latin typeface="Cambria Math" panose="02040503050406030204" pitchFamily="18" charset="0"/>
                                  </a:rPr>
                                  <m:t>𝒕</m:t>
                                </m:r>
                              </m:e>
                            </m:d>
                            <m:r>
                              <a:rPr lang="en-GB" sz="2400" b="1">
                                <a:latin typeface="Cambria Math" panose="02040503050406030204" pitchFamily="18" charset="0"/>
                              </a:rPr>
                              <m:t>+</m:t>
                            </m:r>
                            <m:r>
                              <a:rPr lang="en-GB" sz="2400" b="1" i="1">
                                <a:latin typeface="Cambria Math" panose="02040503050406030204" pitchFamily="18" charset="0"/>
                              </a:rPr>
                              <m:t>𝒎</m:t>
                            </m:r>
                            <m:r>
                              <a:rPr lang="en-GB" sz="2400" b="1" i="1">
                                <a:latin typeface="Cambria Math" panose="02040503050406030204" pitchFamily="18" charset="0"/>
                              </a:rPr>
                              <m:t>+</m:t>
                            </m:r>
                            <m:f>
                              <m:fPr>
                                <m:ctrlPr>
                                  <a:rPr lang="en-GB" sz="2400" b="1" i="1">
                                    <a:latin typeface="Cambria Math" panose="02040503050406030204" pitchFamily="18" charset="0"/>
                                  </a:rPr>
                                </m:ctrlPr>
                              </m:fPr>
                              <m:num>
                                <m:r>
                                  <a:rPr lang="en-GB" sz="2400" b="1" i="1">
                                    <a:latin typeface="Cambria Math" panose="02040503050406030204" pitchFamily="18" charset="0"/>
                                  </a:rPr>
                                  <m:t>𝒌</m:t>
                                </m:r>
                                <m:sSub>
                                  <m:sSubPr>
                                    <m:ctrlPr>
                                      <a:rPr lang="en-GB" sz="2400" b="1" i="1">
                                        <a:latin typeface="Cambria Math" panose="02040503050406030204" pitchFamily="18" charset="0"/>
                                      </a:rPr>
                                    </m:ctrlPr>
                                  </m:sSubPr>
                                  <m:e>
                                    <m:r>
                                      <a:rPr lang="en-GB" sz="2400" b="1" i="1">
                                        <a:latin typeface="Cambria Math" panose="02040503050406030204" pitchFamily="18" charset="0"/>
                                      </a:rPr>
                                      <m:t>𝒍</m:t>
                                    </m:r>
                                  </m:e>
                                  <m:sub>
                                    <m:r>
                                      <a:rPr lang="en-GB" sz="2400" b="1" i="1">
                                        <a:latin typeface="Cambria Math" panose="02040503050406030204" pitchFamily="18" charset="0"/>
                                      </a:rPr>
                                      <m:t>𝟏</m:t>
                                    </m:r>
                                  </m:sub>
                                </m:sSub>
                              </m:num>
                              <m:den>
                                <m:sSub>
                                  <m:sSubPr>
                                    <m:ctrlPr>
                                      <a:rPr lang="en-GB" sz="2400" b="1" i="1">
                                        <a:latin typeface="Cambria Math" panose="02040503050406030204" pitchFamily="18" charset="0"/>
                                      </a:rPr>
                                    </m:ctrlPr>
                                  </m:sSubPr>
                                  <m:e>
                                    <m:r>
                                      <a:rPr lang="en-GB" sz="2400" b="1" i="1">
                                        <a:latin typeface="Cambria Math" panose="02040503050406030204" pitchFamily="18" charset="0"/>
                                      </a:rPr>
                                      <m:t>𝒍</m:t>
                                    </m:r>
                                  </m:e>
                                  <m:sub>
                                    <m:r>
                                      <a:rPr lang="en-GB" sz="2400" b="1" i="1">
                                        <a:latin typeface="Cambria Math" panose="02040503050406030204" pitchFamily="18" charset="0"/>
                                      </a:rPr>
                                      <m:t>𝟐</m:t>
                                    </m:r>
                                  </m:sub>
                                </m:sSub>
                              </m:den>
                            </m:f>
                          </m:den>
                        </m:f>
                        <m:r>
                          <a:rPr lang="en-GB" sz="2400" b="1" i="1">
                            <a:latin typeface="Cambria Math" panose="02040503050406030204" pitchFamily="18" charset="0"/>
                          </a:rPr>
                          <m:t>&gt;</m:t>
                        </m:r>
                        <m:r>
                          <a:rPr lang="en-GB" sz="2400" b="1" i="1">
                            <a:latin typeface="Cambria Math" panose="02040503050406030204" pitchFamily="18" charset="0"/>
                          </a:rPr>
                          <m:t>𝟎</m:t>
                        </m:r>
                      </m:oMath>
                    </m:oMathPara>
                  </a14:m>
                  <a:endParaRPr lang="en-GB" sz="2400" b="1" dirty="0"/>
                </a:p>
              </p:txBody>
            </p:sp>
          </mc:Choice>
          <mc:Fallback xmlns="">
            <p:sp>
              <p:nvSpPr>
                <p:cNvPr id="4" name="Rectangle 3"/>
                <p:cNvSpPr>
                  <a:spLocks noRot="1" noChangeAspect="1" noMove="1" noResize="1" noEditPoints="1" noAdjustHandles="1" noChangeArrowheads="1" noChangeShapeType="1" noTextEdit="1"/>
                </p:cNvSpPr>
                <p:nvPr/>
              </p:nvSpPr>
              <p:spPr>
                <a:xfrm>
                  <a:off x="6278459" y="2271332"/>
                  <a:ext cx="5525359" cy="1163524"/>
                </a:xfrm>
                <a:prstGeom prst="rect">
                  <a:avLst/>
                </a:prstGeom>
                <a:blipFill>
                  <a:blip r:embed="rId4"/>
                  <a:stretch>
                    <a:fillRect/>
                  </a:stretch>
                </a:blipFill>
                <a:ln w="19050">
                  <a:solidFill>
                    <a:schemeClr val="tx1"/>
                  </a:solidFill>
                </a:ln>
              </p:spPr>
              <p:txBody>
                <a:bodyPr/>
                <a:lstStyle/>
                <a:p>
                  <a:r>
                    <a:rPr lang="en-US">
                      <a:noFill/>
                    </a:rPr>
                    <a:t> </a:t>
                  </a:r>
                </a:p>
              </p:txBody>
            </p:sp>
          </mc:Fallback>
        </mc:AlternateContent>
        <p:sp>
          <p:nvSpPr>
            <p:cNvPr id="10" name="Oval 9"/>
            <p:cNvSpPr/>
            <p:nvPr/>
          </p:nvSpPr>
          <p:spPr>
            <a:xfrm>
              <a:off x="10529342" y="2672778"/>
              <a:ext cx="593488" cy="861730"/>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a:p>
          </p:txBody>
        </p:sp>
        <mc:AlternateContent xmlns:mc="http://schemas.openxmlformats.org/markup-compatibility/2006" xmlns:a14="http://schemas.microsoft.com/office/drawing/2010/main">
          <mc:Choice Requires="a14">
            <p:sp>
              <p:nvSpPr>
                <p:cNvPr id="9" name="Rectangle 8"/>
                <p:cNvSpPr/>
                <p:nvPr/>
              </p:nvSpPr>
              <p:spPr>
                <a:xfrm>
                  <a:off x="1094815" y="2435419"/>
                  <a:ext cx="3959417" cy="721095"/>
                </a:xfrm>
                <a:prstGeom prst="rect">
                  <a:avLst/>
                </a:prstGeom>
                <a:ln w="19050">
                  <a:solidFill>
                    <a:schemeClr val="tx1"/>
                  </a:solidFill>
                </a:ln>
              </p:spPr>
              <p:txBody>
                <a:bodyPr wrap="none">
                  <a:spAutoFit/>
                </a:bodyPr>
                <a:lstStyle/>
                <a:p>
                  <a:pPr algn="just"/>
                  <a14:m>
                    <m:oMathPara xmlns:m="http://schemas.openxmlformats.org/officeDocument/2006/math">
                      <m:oMathParaPr>
                        <m:jc m:val="centerGroup"/>
                      </m:oMathParaPr>
                      <m:oMath xmlns:m="http://schemas.openxmlformats.org/officeDocument/2006/math">
                        <m:f>
                          <m:fPr>
                            <m:ctrlPr>
                              <a:rPr lang="en-US" sz="2000" b="1" i="1">
                                <a:latin typeface="Cambria Math" panose="02040503050406030204" pitchFamily="18" charset="0"/>
                              </a:rPr>
                            </m:ctrlPr>
                          </m:fPr>
                          <m:num>
                            <m:r>
                              <a:rPr lang="en-US" sz="2000" b="1" i="1">
                                <a:latin typeface="Cambria Math" panose="02040503050406030204" pitchFamily="18" charset="0"/>
                              </a:rPr>
                              <m:t>∆</m:t>
                            </m:r>
                            <m:r>
                              <a:rPr lang="en-GB" sz="2000" b="1" i="1">
                                <a:latin typeface="Cambria Math" panose="02040503050406030204" pitchFamily="18" charset="0"/>
                              </a:rPr>
                              <m:t>𝒀</m:t>
                            </m:r>
                          </m:num>
                          <m:den>
                            <m:r>
                              <a:rPr lang="en-US" sz="2000" b="1" i="1">
                                <a:latin typeface="Cambria Math" panose="02040503050406030204" pitchFamily="18" charset="0"/>
                              </a:rPr>
                              <m:t>∆</m:t>
                            </m:r>
                            <m:acc>
                              <m:accPr>
                                <m:chr m:val="̅"/>
                                <m:ctrlPr>
                                  <a:rPr lang="en-US" sz="2000" b="1" i="1">
                                    <a:latin typeface="Cambria Math" panose="02040503050406030204" pitchFamily="18" charset="0"/>
                                  </a:rPr>
                                </m:ctrlPr>
                              </m:accPr>
                              <m:e>
                                <m:r>
                                  <a:rPr lang="en-GB" sz="2000" b="1" i="1">
                                    <a:latin typeface="Cambria Math" panose="02040503050406030204" pitchFamily="18" charset="0"/>
                                  </a:rPr>
                                  <m:t>𝑮</m:t>
                                </m:r>
                              </m:e>
                            </m:acc>
                          </m:den>
                        </m:f>
                        <m:r>
                          <a:rPr lang="en-GB" sz="2000" b="1" i="1">
                            <a:latin typeface="Cambria Math" panose="02040503050406030204" pitchFamily="18" charset="0"/>
                          </a:rPr>
                          <m:t>=</m:t>
                        </m:r>
                        <m:f>
                          <m:fPr>
                            <m:ctrlPr>
                              <a:rPr lang="en-GB" sz="2000" b="1" i="1">
                                <a:latin typeface="Cambria Math" panose="02040503050406030204" pitchFamily="18" charset="0"/>
                              </a:rPr>
                            </m:ctrlPr>
                          </m:fPr>
                          <m:num>
                            <m:r>
                              <a:rPr lang="en-GB" sz="2000" b="1" i="1">
                                <a:latin typeface="Cambria Math" panose="02040503050406030204" pitchFamily="18" charset="0"/>
                              </a:rPr>
                              <m:t>𝝏</m:t>
                            </m:r>
                            <m:r>
                              <a:rPr lang="en-GB" sz="2000" b="1" i="1">
                                <a:latin typeface="Cambria Math" panose="02040503050406030204" pitchFamily="18" charset="0"/>
                              </a:rPr>
                              <m:t>𝒀</m:t>
                            </m:r>
                          </m:num>
                          <m:den>
                            <m:r>
                              <a:rPr lang="en-GB" sz="2000" b="1" i="1">
                                <a:latin typeface="Cambria Math" panose="02040503050406030204" pitchFamily="18" charset="0"/>
                              </a:rPr>
                              <m:t>𝝏</m:t>
                            </m:r>
                            <m:acc>
                              <m:accPr>
                                <m:chr m:val="̅"/>
                                <m:ctrlPr>
                                  <a:rPr lang="en-US" sz="2000" b="1" i="1">
                                    <a:latin typeface="Cambria Math" panose="02040503050406030204" pitchFamily="18" charset="0"/>
                                  </a:rPr>
                                </m:ctrlPr>
                              </m:accPr>
                              <m:e>
                                <m:r>
                                  <a:rPr lang="en-GB" sz="2000" b="1" i="1">
                                    <a:latin typeface="Cambria Math" panose="02040503050406030204" pitchFamily="18" charset="0"/>
                                  </a:rPr>
                                  <m:t>𝑮</m:t>
                                </m:r>
                              </m:e>
                            </m:acc>
                          </m:den>
                        </m:f>
                        <m:r>
                          <a:rPr lang="en-GB" sz="2000" b="1" i="1">
                            <a:latin typeface="Cambria Math" panose="02040503050406030204" pitchFamily="18" charset="0"/>
                          </a:rPr>
                          <m:t>=</m:t>
                        </m:r>
                        <m:f>
                          <m:fPr>
                            <m:ctrlPr>
                              <a:rPr lang="en-GB" sz="2000" b="1" i="1">
                                <a:latin typeface="Cambria Math" panose="02040503050406030204" pitchFamily="18" charset="0"/>
                              </a:rPr>
                            </m:ctrlPr>
                          </m:fPr>
                          <m:num>
                            <m:r>
                              <a:rPr lang="en-GB" sz="2000" b="1" i="1">
                                <a:latin typeface="Cambria Math" panose="02040503050406030204" pitchFamily="18" charset="0"/>
                              </a:rPr>
                              <m:t>𝟏</m:t>
                            </m:r>
                          </m:num>
                          <m:den>
                            <m:r>
                              <a:rPr lang="en-GB" sz="2000" b="1" i="1">
                                <a:latin typeface="Cambria Math" panose="02040503050406030204" pitchFamily="18" charset="0"/>
                              </a:rPr>
                              <m:t>𝟏</m:t>
                            </m:r>
                            <m:r>
                              <a:rPr lang="en-GB" sz="2000" b="1">
                                <a:latin typeface="Cambria Math" panose="02040503050406030204" pitchFamily="18" charset="0"/>
                              </a:rPr>
                              <m:t>−</m:t>
                            </m:r>
                            <m:r>
                              <a:rPr lang="en-GB" sz="2000" b="1" i="1">
                                <a:latin typeface="Cambria Math" panose="02040503050406030204" pitchFamily="18" charset="0"/>
                              </a:rPr>
                              <m:t>𝐜</m:t>
                            </m:r>
                            <m:d>
                              <m:dPr>
                                <m:ctrlPr>
                                  <a:rPr lang="en-GB" sz="2000" b="1" i="1">
                                    <a:latin typeface="Cambria Math" panose="02040503050406030204" pitchFamily="18" charset="0"/>
                                  </a:rPr>
                                </m:ctrlPr>
                              </m:dPr>
                              <m:e>
                                <m:r>
                                  <a:rPr lang="en-GB" sz="2000" b="1" i="1">
                                    <a:latin typeface="Cambria Math" panose="02040503050406030204" pitchFamily="18" charset="0"/>
                                  </a:rPr>
                                  <m:t>𝟏</m:t>
                                </m:r>
                                <m:r>
                                  <a:rPr lang="en-GB" sz="2000" b="1">
                                    <a:latin typeface="Cambria Math" panose="02040503050406030204" pitchFamily="18" charset="0"/>
                                  </a:rPr>
                                  <m:t>−</m:t>
                                </m:r>
                                <m:r>
                                  <a:rPr lang="en-GB" sz="2000" b="1" i="1">
                                    <a:latin typeface="Cambria Math" panose="02040503050406030204" pitchFamily="18" charset="0"/>
                                  </a:rPr>
                                  <m:t>𝒕</m:t>
                                </m:r>
                              </m:e>
                            </m:d>
                            <m:r>
                              <a:rPr lang="en-GB" sz="2000" b="1">
                                <a:latin typeface="Cambria Math" panose="02040503050406030204" pitchFamily="18" charset="0"/>
                              </a:rPr>
                              <m:t>+</m:t>
                            </m:r>
                            <m:r>
                              <a:rPr lang="en-GB" sz="2000" b="1" i="1">
                                <a:latin typeface="Cambria Math" panose="02040503050406030204" pitchFamily="18" charset="0"/>
                              </a:rPr>
                              <m:t>𝒎</m:t>
                            </m:r>
                          </m:den>
                        </m:f>
                        <m:r>
                          <a:rPr lang="en-GB" sz="2000" b="1" i="1">
                            <a:latin typeface="Cambria Math" panose="02040503050406030204" pitchFamily="18" charset="0"/>
                          </a:rPr>
                          <m:t>&gt;</m:t>
                        </m:r>
                        <m:r>
                          <a:rPr lang="en-GB" sz="2000" b="1" i="1">
                            <a:latin typeface="Cambria Math" panose="02040503050406030204" pitchFamily="18" charset="0"/>
                          </a:rPr>
                          <m:t>𝟎</m:t>
                        </m:r>
                      </m:oMath>
                    </m:oMathPara>
                  </a14:m>
                  <a:endParaRPr lang="en-GB" sz="2000" b="1" dirty="0"/>
                </a:p>
              </p:txBody>
            </p:sp>
          </mc:Choice>
          <mc:Fallback xmlns="">
            <p:sp>
              <p:nvSpPr>
                <p:cNvPr id="9" name="Rectangle 8"/>
                <p:cNvSpPr>
                  <a:spLocks noRot="1" noChangeAspect="1" noMove="1" noResize="1" noEditPoints="1" noAdjustHandles="1" noChangeArrowheads="1" noChangeShapeType="1" noTextEdit="1"/>
                </p:cNvSpPr>
                <p:nvPr/>
              </p:nvSpPr>
              <p:spPr>
                <a:xfrm>
                  <a:off x="1094815" y="2435419"/>
                  <a:ext cx="3959417" cy="721095"/>
                </a:xfrm>
                <a:prstGeom prst="rect">
                  <a:avLst/>
                </a:prstGeom>
                <a:blipFill>
                  <a:blip r:embed="rId5"/>
                  <a:stretch>
                    <a:fillRect/>
                  </a:stretch>
                </a:blipFill>
                <a:ln w="19050">
                  <a:solidFill>
                    <a:schemeClr val="tx1"/>
                  </a:solidFill>
                </a:ln>
              </p:spPr>
              <p:txBody>
                <a:bodyPr/>
                <a:lstStyle/>
                <a:p>
                  <a:r>
                    <a:rPr lang="en-US">
                      <a:noFill/>
                    </a:rPr>
                    <a:t> </a:t>
                  </a:r>
                </a:p>
              </p:txBody>
            </p:sp>
          </mc:Fallback>
        </mc:AlternateContent>
        <p:sp>
          <p:nvSpPr>
            <p:cNvPr id="11" name="Right Arrow 10"/>
            <p:cNvSpPr/>
            <p:nvPr/>
          </p:nvSpPr>
          <p:spPr>
            <a:xfrm>
              <a:off x="5239918" y="2624647"/>
              <a:ext cx="852854" cy="342637"/>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10953087" y="3434856"/>
              <a:ext cx="644728" cy="461665"/>
            </a:xfrm>
            <a:prstGeom prst="rect">
              <a:avLst/>
            </a:prstGeom>
            <a:noFill/>
          </p:spPr>
          <p:txBody>
            <a:bodyPr wrap="none" rtlCol="0">
              <a:spAutoFit/>
            </a:bodyPr>
            <a:lstStyle/>
            <a:p>
              <a:r>
                <a:rPr lang="pt-PT" sz="2400" b="1" dirty="0">
                  <a:solidFill>
                    <a:srgbClr val="C00000"/>
                  </a:solidFill>
                </a:rPr>
                <a:t>3, 4</a:t>
              </a:r>
              <a:endParaRPr lang="en-US" sz="2400" b="1" dirty="0">
                <a:solidFill>
                  <a:srgbClr val="C00000"/>
                </a:solidFill>
              </a:endParaRPr>
            </a:p>
          </p:txBody>
        </p:sp>
      </p:grpSp>
    </p:spTree>
    <p:extLst>
      <p:ext uri="{BB962C8B-B14F-4D97-AF65-F5344CB8AC3E}">
        <p14:creationId xmlns:p14="http://schemas.microsoft.com/office/powerpoint/2010/main" val="88695227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245856"/>
            <a:ext cx="10515600" cy="787814"/>
          </a:xfrm>
        </p:spPr>
        <p:txBody>
          <a:bodyPr>
            <a:noAutofit/>
          </a:bodyPr>
          <a:lstStyle/>
          <a:p>
            <a:r>
              <a:rPr lang="en-US" sz="3200" b="1" dirty="0">
                <a:latin typeface="+mn-lt"/>
              </a:rPr>
              <a:t>Demand-side effects: Keynes and his critics </a:t>
            </a:r>
            <a:endParaRPr lang="pt-PT" sz="3200" b="1" dirty="0">
              <a:latin typeface="+mn-lt"/>
            </a:endParaRPr>
          </a:p>
        </p:txBody>
      </p:sp>
      <p:sp>
        <p:nvSpPr>
          <p:cNvPr id="3" name="Marcador de Posição de Conteúdo 2"/>
          <p:cNvSpPr>
            <a:spLocks noGrp="1"/>
          </p:cNvSpPr>
          <p:nvPr>
            <p:ph idx="1"/>
          </p:nvPr>
        </p:nvSpPr>
        <p:spPr>
          <a:xfrm>
            <a:off x="257331" y="1096248"/>
            <a:ext cx="11677338" cy="752544"/>
          </a:xfrm>
        </p:spPr>
        <p:txBody>
          <a:bodyPr>
            <a:noAutofit/>
          </a:bodyPr>
          <a:lstStyle/>
          <a:p>
            <a:pPr algn="just">
              <a:spcBef>
                <a:spcPts val="0"/>
              </a:spcBef>
            </a:pPr>
            <a:r>
              <a:rPr lang="en-US" dirty="0"/>
              <a:t>Keynesian multiplier </a:t>
            </a:r>
            <a:r>
              <a:rPr lang="en-US" sz="2400" dirty="0"/>
              <a:t>and the Mundell-Fleming Model of an open-economy</a:t>
            </a:r>
          </a:p>
          <a:p>
            <a:pPr algn="just">
              <a:spcBef>
                <a:spcPts val="0"/>
              </a:spcBef>
            </a:pPr>
            <a:endParaRPr lang="pt-PT" sz="2200" dirty="0"/>
          </a:p>
          <a:p>
            <a:pPr algn="just">
              <a:spcBef>
                <a:spcPts val="0"/>
              </a:spcBef>
            </a:pPr>
            <a:endParaRPr lang="pt-PT" sz="2200" dirty="0"/>
          </a:p>
          <a:p>
            <a:pPr algn="just">
              <a:spcBef>
                <a:spcPts val="0"/>
              </a:spcBef>
            </a:pPr>
            <a:endParaRPr lang="pt-PT" sz="2200" dirty="0"/>
          </a:p>
          <a:p>
            <a:pPr algn="just">
              <a:spcBef>
                <a:spcPts val="0"/>
              </a:spcBef>
            </a:pPr>
            <a:endParaRPr lang="pt-PT" sz="2200" dirty="0"/>
          </a:p>
          <a:p>
            <a:pPr algn="just">
              <a:spcBef>
                <a:spcPts val="0"/>
              </a:spcBef>
            </a:pPr>
            <a:endParaRPr lang="pt-PT" sz="2200" dirty="0"/>
          </a:p>
          <a:p>
            <a:pPr algn="just">
              <a:spcBef>
                <a:spcPts val="0"/>
              </a:spcBef>
            </a:pPr>
            <a:endParaRPr lang="en-US" sz="2200" dirty="0"/>
          </a:p>
          <a:p>
            <a:pPr algn="just">
              <a:spcBef>
                <a:spcPts val="0"/>
              </a:spcBef>
            </a:pPr>
            <a:endParaRPr lang="en-US" sz="2200" dirty="0"/>
          </a:p>
          <a:p>
            <a:pPr algn="just"/>
            <a:endParaRPr lang="en-GB" sz="2400" dirty="0"/>
          </a:p>
        </p:txBody>
      </p:sp>
      <p:sp>
        <p:nvSpPr>
          <p:cNvPr id="6" name="Rectangle 5"/>
          <p:cNvSpPr/>
          <p:nvPr/>
        </p:nvSpPr>
        <p:spPr>
          <a:xfrm>
            <a:off x="67406" y="1584615"/>
            <a:ext cx="11468102" cy="4708981"/>
          </a:xfrm>
          <a:prstGeom prst="rect">
            <a:avLst/>
          </a:prstGeom>
        </p:spPr>
        <p:txBody>
          <a:bodyPr wrap="square">
            <a:spAutoFit/>
          </a:bodyPr>
          <a:lstStyle/>
          <a:p>
            <a:pPr marL="800100" indent="-342900" algn="just">
              <a:spcAft>
                <a:spcPts val="0"/>
              </a:spcAft>
              <a:buFont typeface="Arial" panose="020B0604020202020204" pitchFamily="34" charset="0"/>
              <a:buChar char="•"/>
            </a:pPr>
            <a:r>
              <a:rPr lang="en-US" sz="2000" dirty="0">
                <a:ea typeface="Times New Roman" panose="02020603050405020304" pitchFamily="18" charset="0"/>
              </a:rPr>
              <a:t>The Mundell-Fleming model studies </a:t>
            </a:r>
            <a:r>
              <a:rPr lang="en-US" sz="2000" b="1" dirty="0">
                <a:ea typeface="Times New Roman" panose="02020603050405020304" pitchFamily="18" charset="0"/>
              </a:rPr>
              <a:t>policy effectiveness</a:t>
            </a:r>
            <a:r>
              <a:rPr lang="en-US" sz="2000" dirty="0">
                <a:ea typeface="Times New Roman" panose="02020603050405020304" pitchFamily="18" charset="0"/>
              </a:rPr>
              <a:t> in a small country under </a:t>
            </a:r>
            <a:r>
              <a:rPr lang="en-US" sz="2000" b="1" dirty="0">
                <a:ea typeface="Times New Roman" panose="02020603050405020304" pitchFamily="18" charset="0"/>
              </a:rPr>
              <a:t>perfect capital mobility</a:t>
            </a:r>
            <a:r>
              <a:rPr lang="en-US" sz="2000" dirty="0">
                <a:ea typeface="Times New Roman" panose="02020603050405020304" pitchFamily="18" charset="0"/>
              </a:rPr>
              <a:t> and under the Keynesian assumption of underemployment of resources</a:t>
            </a:r>
          </a:p>
          <a:p>
            <a:pPr marL="800100" indent="-342900" algn="just">
              <a:spcAft>
                <a:spcPts val="0"/>
              </a:spcAft>
              <a:buFont typeface="Arial" panose="020B0604020202020204" pitchFamily="34" charset="0"/>
              <a:buChar char="•"/>
            </a:pPr>
            <a:endParaRPr lang="en-US" sz="2000" dirty="0">
              <a:effectLst/>
              <a:ea typeface="Times New Roman" panose="02020603050405020304" pitchFamily="18" charset="0"/>
            </a:endParaRPr>
          </a:p>
          <a:p>
            <a:pPr marL="800100" indent="-342900" algn="just">
              <a:spcAft>
                <a:spcPts val="0"/>
              </a:spcAft>
              <a:buFont typeface="Arial" panose="020B0604020202020204" pitchFamily="34" charset="0"/>
              <a:buChar char="•"/>
            </a:pPr>
            <a:r>
              <a:rPr lang="en-US" sz="2000" dirty="0">
                <a:ea typeface="Times New Roman" panose="02020603050405020304" pitchFamily="18" charset="0"/>
              </a:rPr>
              <a:t>Perfect capital mobility implies that the interest rate cannot deviate from the world interest rate, otherwise capital would flow in or out in search of yield/higher return. </a:t>
            </a:r>
            <a:r>
              <a:rPr lang="en-US" sz="2000" b="1" dirty="0">
                <a:ea typeface="Times New Roman" panose="02020603050405020304" pitchFamily="18" charset="0"/>
              </a:rPr>
              <a:t>Depending on the exchange rate regime (flexible vs. fixed), the effect of fiscal policy will be more or less effective</a:t>
            </a:r>
            <a:r>
              <a:rPr lang="en-US" sz="2000" dirty="0">
                <a:ea typeface="Times New Roman" panose="02020603050405020304" pitchFamily="18" charset="0"/>
              </a:rPr>
              <a:t> – see diagrams in next slide and table</a:t>
            </a:r>
          </a:p>
          <a:p>
            <a:pPr marL="800100" indent="-342900" algn="just">
              <a:spcAft>
                <a:spcPts val="0"/>
              </a:spcAft>
              <a:buFont typeface="Arial" panose="020B0604020202020204" pitchFamily="34" charset="0"/>
              <a:buChar char="•"/>
            </a:pPr>
            <a:endParaRPr lang="en-US" sz="2000" dirty="0">
              <a:ea typeface="Times New Roman" panose="02020603050405020304" pitchFamily="18" charset="0"/>
            </a:endParaRPr>
          </a:p>
          <a:p>
            <a:pPr marL="800100" indent="-342900" algn="just">
              <a:buFont typeface="Arial" panose="020B0604020202020204" pitchFamily="34" charset="0"/>
              <a:buChar char="•"/>
            </a:pPr>
            <a:r>
              <a:rPr lang="en-US" sz="2000" dirty="0">
                <a:effectLst/>
                <a:ea typeface="Times New Roman" panose="02020603050405020304" pitchFamily="18" charset="0"/>
              </a:rPr>
              <a:t>In a flexible exchange rate regime, the Keynesian multiplier is reduced due to the appreciation of domestic currency following the increase in interest rate due to the fis</a:t>
            </a:r>
            <a:r>
              <a:rPr lang="en-US" sz="2000" dirty="0">
                <a:ea typeface="Times New Roman" panose="02020603050405020304" pitchFamily="18" charset="0"/>
              </a:rPr>
              <a:t>cal expansion (outward shift of IS). Thus, fiscal expansionary policy is less effective compared to fixed exchange rate regime where the govt/CB can sell domestic currency (which shifts LM downward) following appreciation due to increase in interest rate following expansionary fiscal policy (outward shift of IS) to ensure fixed exchange rate.</a:t>
            </a:r>
            <a:endParaRPr lang="en-US" sz="2000" dirty="0">
              <a:effectLst/>
              <a:ea typeface="Times New Roman" panose="02020603050405020304" pitchFamily="18" charset="0"/>
            </a:endParaRPr>
          </a:p>
          <a:p>
            <a:pPr marL="457200" algn="just">
              <a:spcAft>
                <a:spcPts val="0"/>
              </a:spcAft>
            </a:pPr>
            <a:endParaRPr lang="en-US" sz="2000" dirty="0">
              <a:effectLst/>
              <a:ea typeface="Times New Roman" panose="02020603050405020304" pitchFamily="18" charset="0"/>
            </a:endParaRPr>
          </a:p>
        </p:txBody>
      </p:sp>
    </p:spTree>
    <p:extLst>
      <p:ext uri="{BB962C8B-B14F-4D97-AF65-F5344CB8AC3E}">
        <p14:creationId xmlns:p14="http://schemas.microsoft.com/office/powerpoint/2010/main" val="113763235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6899"/>
            <a:ext cx="5715000" cy="400110"/>
          </a:xfrm>
          <a:prstGeom prst="rect">
            <a:avLst/>
          </a:prstGeom>
        </p:spPr>
        <p:txBody>
          <a:bodyPr wrap="square">
            <a:spAutoFit/>
          </a:bodyPr>
          <a:lstStyle/>
          <a:p>
            <a:pPr marL="457200">
              <a:spcAft>
                <a:spcPts val="0"/>
              </a:spcAft>
            </a:pPr>
            <a:r>
              <a:rPr lang="en-US" sz="2000" b="1" dirty="0">
                <a:ea typeface="Times New Roman" panose="02020603050405020304" pitchFamily="18" charset="0"/>
              </a:rPr>
              <a:t>Fiscal expansion under </a:t>
            </a:r>
            <a:r>
              <a:rPr lang="en-US" sz="2000" b="1" dirty="0">
                <a:highlight>
                  <a:srgbClr val="FFFF00"/>
                </a:highlight>
                <a:ea typeface="Times New Roman" panose="02020603050405020304" pitchFamily="18" charset="0"/>
              </a:rPr>
              <a:t>flexible exchange rates</a:t>
            </a:r>
            <a:endParaRPr lang="en-US" sz="2000" b="1" dirty="0">
              <a:effectLst/>
              <a:highlight>
                <a:srgbClr val="FFFF00"/>
              </a:highlight>
              <a:ea typeface="Times New Roman" panose="02020603050405020304" pitchFamily="18" charset="0"/>
            </a:endParaRPr>
          </a:p>
        </p:txBody>
      </p:sp>
      <p:sp>
        <p:nvSpPr>
          <p:cNvPr id="9" name="Rectangle 8"/>
          <p:cNvSpPr/>
          <p:nvPr/>
        </p:nvSpPr>
        <p:spPr>
          <a:xfrm>
            <a:off x="5762674" y="6040"/>
            <a:ext cx="5715000" cy="400110"/>
          </a:xfrm>
          <a:prstGeom prst="rect">
            <a:avLst/>
          </a:prstGeom>
        </p:spPr>
        <p:txBody>
          <a:bodyPr wrap="square">
            <a:spAutoFit/>
          </a:bodyPr>
          <a:lstStyle/>
          <a:p>
            <a:pPr marL="457200">
              <a:spcAft>
                <a:spcPts val="0"/>
              </a:spcAft>
            </a:pPr>
            <a:r>
              <a:rPr lang="en-US" sz="2000" b="1" dirty="0">
                <a:ea typeface="Times New Roman" panose="02020603050405020304" pitchFamily="18" charset="0"/>
              </a:rPr>
              <a:t>Fiscal expansion </a:t>
            </a:r>
            <a:r>
              <a:rPr lang="en-US" sz="2000" b="1" dirty="0">
                <a:highlight>
                  <a:srgbClr val="FFFF00"/>
                </a:highlight>
                <a:ea typeface="Times New Roman" panose="02020603050405020304" pitchFamily="18" charset="0"/>
              </a:rPr>
              <a:t>under fixed exchange rates</a:t>
            </a:r>
            <a:endParaRPr lang="en-US" sz="2000" b="1" dirty="0">
              <a:effectLst/>
              <a:highlight>
                <a:srgbClr val="FFFF00"/>
              </a:highlight>
              <a:ea typeface="Times New Roman" panose="02020603050405020304" pitchFamily="18" charset="0"/>
            </a:endParaRPr>
          </a:p>
        </p:txBody>
      </p:sp>
      <p:graphicFrame>
        <p:nvGraphicFramePr>
          <p:cNvPr id="11" name="Table 10">
            <a:extLst>
              <a:ext uri="{FF2B5EF4-FFF2-40B4-BE49-F238E27FC236}">
                <a16:creationId xmlns:a16="http://schemas.microsoft.com/office/drawing/2014/main" id="{CE4E5484-13B1-4FBD-A8E3-10016A3C6AAF}"/>
              </a:ext>
            </a:extLst>
          </p:cNvPr>
          <p:cNvGraphicFramePr>
            <a:graphicFrameLocks noGrp="1"/>
          </p:cNvGraphicFramePr>
          <p:nvPr>
            <p:extLst>
              <p:ext uri="{D42A27DB-BD31-4B8C-83A1-F6EECF244321}">
                <p14:modId xmlns:p14="http://schemas.microsoft.com/office/powerpoint/2010/main" val="1332759125"/>
              </p:ext>
            </p:extLst>
          </p:nvPr>
        </p:nvGraphicFramePr>
        <p:xfrm>
          <a:off x="633048" y="5598563"/>
          <a:ext cx="9100036" cy="1112520"/>
        </p:xfrm>
        <a:graphic>
          <a:graphicData uri="http://schemas.openxmlformats.org/drawingml/2006/table">
            <a:tbl>
              <a:tblPr firstRow="1" bandRow="1">
                <a:tableStyleId>{073A0DAA-6AF3-43AB-8588-CEC1D06C72B9}</a:tableStyleId>
              </a:tblPr>
              <a:tblGrid>
                <a:gridCol w="2672860">
                  <a:extLst>
                    <a:ext uri="{9D8B030D-6E8A-4147-A177-3AD203B41FA5}">
                      <a16:colId xmlns:a16="http://schemas.microsoft.com/office/drawing/2014/main" val="4020599776"/>
                    </a:ext>
                  </a:extLst>
                </a:gridCol>
                <a:gridCol w="3393831">
                  <a:extLst>
                    <a:ext uri="{9D8B030D-6E8A-4147-A177-3AD203B41FA5}">
                      <a16:colId xmlns:a16="http://schemas.microsoft.com/office/drawing/2014/main" val="3008681389"/>
                    </a:ext>
                  </a:extLst>
                </a:gridCol>
                <a:gridCol w="3033345">
                  <a:extLst>
                    <a:ext uri="{9D8B030D-6E8A-4147-A177-3AD203B41FA5}">
                      <a16:colId xmlns:a16="http://schemas.microsoft.com/office/drawing/2014/main" val="3736084714"/>
                    </a:ext>
                  </a:extLst>
                </a:gridCol>
              </a:tblGrid>
              <a:tr h="370840">
                <a:tc>
                  <a:txBody>
                    <a:bodyPr/>
                    <a:lstStyle/>
                    <a:p>
                      <a:endParaRPr lang="en-US"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r>
                        <a:rPr lang="en-US" b="1" dirty="0">
                          <a:solidFill>
                            <a:schemeClr val="tx1"/>
                          </a:solidFill>
                          <a:latin typeface="+mn-lt"/>
                          <a:ea typeface="Times New Roman" panose="02020603050405020304" pitchFamily="18" charset="0"/>
                        </a:rPr>
                        <a:t>High capital mobility</a:t>
                      </a:r>
                      <a:endParaRPr lang="en-US"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r>
                        <a:rPr lang="en-US" b="1" dirty="0">
                          <a:solidFill>
                            <a:schemeClr val="tx1"/>
                          </a:solidFill>
                          <a:latin typeface="+mn-lt"/>
                          <a:ea typeface="Times New Roman" panose="02020603050405020304" pitchFamily="18" charset="0"/>
                        </a:rPr>
                        <a:t>Low capital mobility</a:t>
                      </a:r>
                      <a:endParaRPr lang="en-US"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50971714"/>
                  </a:ext>
                </a:extLst>
              </a:tr>
              <a:tr h="370840">
                <a:tc>
                  <a:txBody>
                    <a:bodyPr/>
                    <a:lstStyle/>
                    <a:p>
                      <a:r>
                        <a:rPr lang="en-US" b="1" dirty="0">
                          <a:latin typeface="+mn-lt"/>
                          <a:ea typeface="Times New Roman" panose="02020603050405020304" pitchFamily="18" charset="0"/>
                        </a:rPr>
                        <a:t>Flexible exchanges rates</a:t>
                      </a:r>
                      <a:endParaRPr lang="en-US"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a:latin typeface="+mn-lt"/>
                          <a:ea typeface="Times New Roman" panose="02020603050405020304" pitchFamily="18" charset="0"/>
                        </a:rPr>
                        <a:t>Ineffective or not so effective</a:t>
                      </a:r>
                      <a:endParaRPr lang="en-US"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latin typeface="+mn-lt"/>
                          <a:ea typeface="Times New Roman" panose="02020603050405020304" pitchFamily="18" charset="0"/>
                        </a:rPr>
                        <a:t>Effective</a:t>
                      </a:r>
                      <a:endParaRPr lang="en-US" sz="1100" dirty="0">
                        <a:latin typeface="+mn-lt"/>
                        <a:ea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61202157"/>
                  </a:ext>
                </a:extLst>
              </a:tr>
              <a:tr h="370840">
                <a:tc>
                  <a:txBody>
                    <a:bodyPr/>
                    <a:lstStyle/>
                    <a:p>
                      <a:r>
                        <a:rPr lang="en-US" b="1" dirty="0">
                          <a:latin typeface="+mn-lt"/>
                          <a:ea typeface="Times New Roman" panose="02020603050405020304" pitchFamily="18" charset="0"/>
                        </a:rPr>
                        <a:t>Fixed exchange rates</a:t>
                      </a:r>
                      <a:endParaRPr lang="en-US"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b="1" dirty="0">
                          <a:latin typeface="+mn-lt"/>
                          <a:ea typeface="Times New Roman" panose="02020603050405020304" pitchFamily="18" charset="0"/>
                        </a:rPr>
                        <a:t>Effective</a:t>
                      </a:r>
                      <a:endParaRPr lang="en-US"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a:latin typeface="+mn-lt"/>
                          <a:ea typeface="Times New Roman" panose="02020603050405020304" pitchFamily="18" charset="0"/>
                        </a:rPr>
                        <a:t>Not very effective</a:t>
                      </a:r>
                      <a:endParaRPr lang="en-US"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68108137"/>
                  </a:ext>
                </a:extLst>
              </a:tr>
            </a:tbl>
          </a:graphicData>
        </a:graphic>
      </p:graphicFrame>
      <p:sp>
        <p:nvSpPr>
          <p:cNvPr id="12" name="Rectangle 11">
            <a:extLst>
              <a:ext uri="{FF2B5EF4-FFF2-40B4-BE49-F238E27FC236}">
                <a16:creationId xmlns:a16="http://schemas.microsoft.com/office/drawing/2014/main" id="{9E69CFF4-D900-4597-9FD4-8675D7224BE1}"/>
              </a:ext>
            </a:extLst>
          </p:cNvPr>
          <p:cNvSpPr/>
          <p:nvPr/>
        </p:nvSpPr>
        <p:spPr>
          <a:xfrm>
            <a:off x="67406" y="5198453"/>
            <a:ext cx="7959970" cy="400110"/>
          </a:xfrm>
          <a:prstGeom prst="rect">
            <a:avLst/>
          </a:prstGeom>
        </p:spPr>
        <p:txBody>
          <a:bodyPr wrap="square">
            <a:spAutoFit/>
          </a:bodyPr>
          <a:lstStyle/>
          <a:p>
            <a:pPr marL="457200">
              <a:spcAft>
                <a:spcPts val="0"/>
              </a:spcAft>
            </a:pPr>
            <a:r>
              <a:rPr lang="en-US" sz="2000" b="1" dirty="0">
                <a:highlight>
                  <a:srgbClr val="FFFF00"/>
                </a:highlight>
                <a:ea typeface="Times New Roman" panose="02020603050405020304" pitchFamily="18" charset="0"/>
              </a:rPr>
              <a:t>Short-term effectiveness of fiscal policy in an open economy</a:t>
            </a:r>
            <a:endParaRPr lang="en-US" sz="2000" b="1" dirty="0">
              <a:effectLst/>
              <a:highlight>
                <a:srgbClr val="FFFF00"/>
              </a:highlight>
              <a:ea typeface="Times New Roman" panose="02020603050405020304" pitchFamily="18" charset="0"/>
            </a:endParaRPr>
          </a:p>
        </p:txBody>
      </p:sp>
      <p:graphicFrame>
        <p:nvGraphicFramePr>
          <p:cNvPr id="2" name="Object 1">
            <a:extLst>
              <a:ext uri="{FF2B5EF4-FFF2-40B4-BE49-F238E27FC236}">
                <a16:creationId xmlns:a16="http://schemas.microsoft.com/office/drawing/2014/main" id="{84D7765A-DA6E-1087-192C-F850DE407549}"/>
              </a:ext>
            </a:extLst>
          </p:cNvPr>
          <p:cNvGraphicFramePr>
            <a:graphicFrameLocks noChangeAspect="1"/>
          </p:cNvGraphicFramePr>
          <p:nvPr>
            <p:extLst>
              <p:ext uri="{D42A27DB-BD31-4B8C-83A1-F6EECF244321}">
                <p14:modId xmlns:p14="http://schemas.microsoft.com/office/powerpoint/2010/main" val="3788683203"/>
              </p:ext>
            </p:extLst>
          </p:nvPr>
        </p:nvGraphicFramePr>
        <p:xfrm>
          <a:off x="633048" y="514660"/>
          <a:ext cx="5371135" cy="4529283"/>
        </p:xfrm>
        <a:graphic>
          <a:graphicData uri="http://schemas.openxmlformats.org/presentationml/2006/ole">
            <mc:AlternateContent xmlns:mc="http://schemas.openxmlformats.org/markup-compatibility/2006">
              <mc:Choice xmlns:v="urn:schemas-microsoft-com:vml" Requires="v">
                <p:oleObj name="Bitmap Image" r:id="rId2" imgW="4183560" imgH="3528000" progId="PBrush">
                  <p:embed/>
                </p:oleObj>
              </mc:Choice>
              <mc:Fallback>
                <p:oleObj name="Bitmap Image" r:id="rId2" imgW="4183560" imgH="3528000" progId="PBrush">
                  <p:embed/>
                  <p:pic>
                    <p:nvPicPr>
                      <p:cNvPr id="2" name="Object 1">
                        <a:extLst>
                          <a:ext uri="{FF2B5EF4-FFF2-40B4-BE49-F238E27FC236}">
                            <a16:creationId xmlns:a16="http://schemas.microsoft.com/office/drawing/2014/main" id="{84D7765A-DA6E-1087-192C-F850DE407549}"/>
                          </a:ext>
                        </a:extLst>
                      </p:cNvPr>
                      <p:cNvPicPr/>
                      <p:nvPr/>
                    </p:nvPicPr>
                    <p:blipFill>
                      <a:blip r:embed="rId3"/>
                      <a:stretch>
                        <a:fillRect/>
                      </a:stretch>
                    </p:blipFill>
                    <p:spPr>
                      <a:xfrm>
                        <a:off x="633048" y="514660"/>
                        <a:ext cx="5371135" cy="4529283"/>
                      </a:xfrm>
                      <a:prstGeom prst="rect">
                        <a:avLst/>
                      </a:prstGeom>
                    </p:spPr>
                  </p:pic>
                </p:oleObj>
              </mc:Fallback>
            </mc:AlternateContent>
          </a:graphicData>
        </a:graphic>
      </p:graphicFrame>
      <p:graphicFrame>
        <p:nvGraphicFramePr>
          <p:cNvPr id="3" name="Object 2">
            <a:extLst>
              <a:ext uri="{FF2B5EF4-FFF2-40B4-BE49-F238E27FC236}">
                <a16:creationId xmlns:a16="http://schemas.microsoft.com/office/drawing/2014/main" id="{8F92D9D3-68D0-004D-2590-C34D4EB0B154}"/>
              </a:ext>
            </a:extLst>
          </p:cNvPr>
          <p:cNvGraphicFramePr>
            <a:graphicFrameLocks noChangeAspect="1"/>
          </p:cNvGraphicFramePr>
          <p:nvPr>
            <p:extLst>
              <p:ext uri="{D42A27DB-BD31-4B8C-83A1-F6EECF244321}">
                <p14:modId xmlns:p14="http://schemas.microsoft.com/office/powerpoint/2010/main" val="4029066707"/>
              </p:ext>
            </p:extLst>
          </p:nvPr>
        </p:nvGraphicFramePr>
        <p:xfrm>
          <a:off x="6287674" y="327334"/>
          <a:ext cx="4635430" cy="4873348"/>
        </p:xfrm>
        <a:graphic>
          <a:graphicData uri="http://schemas.openxmlformats.org/presentationml/2006/ole">
            <mc:AlternateContent xmlns:mc="http://schemas.openxmlformats.org/markup-compatibility/2006">
              <mc:Choice xmlns:v="urn:schemas-microsoft-com:vml" Requires="v">
                <p:oleObj name="Bitmap Image" r:id="rId4" imgW="3710880" imgH="3901320" progId="PBrush">
                  <p:embed/>
                </p:oleObj>
              </mc:Choice>
              <mc:Fallback>
                <p:oleObj name="Bitmap Image" r:id="rId4" imgW="3710880" imgH="3901320" progId="PBrush">
                  <p:embed/>
                  <p:pic>
                    <p:nvPicPr>
                      <p:cNvPr id="3" name="Object 2">
                        <a:extLst>
                          <a:ext uri="{FF2B5EF4-FFF2-40B4-BE49-F238E27FC236}">
                            <a16:creationId xmlns:a16="http://schemas.microsoft.com/office/drawing/2014/main" id="{8F92D9D3-68D0-004D-2590-C34D4EB0B154}"/>
                          </a:ext>
                        </a:extLst>
                      </p:cNvPr>
                      <p:cNvPicPr/>
                      <p:nvPr/>
                    </p:nvPicPr>
                    <p:blipFill>
                      <a:blip r:embed="rId5"/>
                      <a:stretch>
                        <a:fillRect/>
                      </a:stretch>
                    </p:blipFill>
                    <p:spPr>
                      <a:xfrm>
                        <a:off x="6287674" y="327334"/>
                        <a:ext cx="4635430" cy="4873348"/>
                      </a:xfrm>
                      <a:prstGeom prst="rect">
                        <a:avLst/>
                      </a:prstGeom>
                    </p:spPr>
                  </p:pic>
                </p:oleObj>
              </mc:Fallback>
            </mc:AlternateContent>
          </a:graphicData>
        </a:graphic>
      </p:graphicFrame>
    </p:spTree>
    <p:extLst>
      <p:ext uri="{BB962C8B-B14F-4D97-AF65-F5344CB8AC3E}">
        <p14:creationId xmlns:p14="http://schemas.microsoft.com/office/powerpoint/2010/main" val="159182098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74040" y="510016"/>
            <a:ext cx="10515600" cy="787814"/>
          </a:xfrm>
        </p:spPr>
        <p:txBody>
          <a:bodyPr>
            <a:noAutofit/>
          </a:bodyPr>
          <a:lstStyle/>
          <a:p>
            <a:r>
              <a:rPr lang="en-US" sz="3200" b="1" dirty="0">
                <a:latin typeface="+mn-lt"/>
              </a:rPr>
              <a:t>Main neoclassical critics to using à la Keynes expansionary fiscal policy as a response to economic crisis </a:t>
            </a:r>
            <a:endParaRPr lang="pt-PT" sz="3200" b="1" dirty="0">
              <a:latin typeface="+mn-lt"/>
            </a:endParaRPr>
          </a:p>
        </p:txBody>
      </p:sp>
      <p:sp>
        <p:nvSpPr>
          <p:cNvPr id="3" name="Marcador de Posição de Conteúdo 2"/>
          <p:cNvSpPr>
            <a:spLocks noGrp="1"/>
          </p:cNvSpPr>
          <p:nvPr>
            <p:ph idx="1"/>
          </p:nvPr>
        </p:nvSpPr>
        <p:spPr>
          <a:xfrm>
            <a:off x="838200" y="1739989"/>
            <a:ext cx="10976371" cy="4795424"/>
          </a:xfrm>
        </p:spPr>
        <p:txBody>
          <a:bodyPr>
            <a:noAutofit/>
          </a:bodyPr>
          <a:lstStyle/>
          <a:p>
            <a:pPr algn="just"/>
            <a:r>
              <a:rPr lang="en-US" sz="2600" b="1" dirty="0"/>
              <a:t>The neoclassical critique</a:t>
            </a:r>
            <a:r>
              <a:rPr lang="en-US" sz="2600" dirty="0"/>
              <a:t> of the Keynesian multiplier:</a:t>
            </a:r>
          </a:p>
          <a:p>
            <a:pPr algn="just"/>
            <a:endParaRPr lang="en-US" sz="2600" dirty="0"/>
          </a:p>
          <a:p>
            <a:pPr marL="457200" indent="-457200" algn="just">
              <a:spcBef>
                <a:spcPts val="600"/>
              </a:spcBef>
              <a:buFont typeface="+mj-lt"/>
              <a:buAutoNum type="arabicPeriod"/>
            </a:pPr>
            <a:r>
              <a:rPr lang="en-US" sz="2600" dirty="0"/>
              <a:t>Full financial crowding-out</a:t>
            </a:r>
          </a:p>
          <a:p>
            <a:pPr marL="457200" indent="-457200" algn="just">
              <a:spcBef>
                <a:spcPts val="600"/>
              </a:spcBef>
              <a:buFont typeface="+mj-lt"/>
              <a:buAutoNum type="arabicPeriod"/>
            </a:pPr>
            <a:endParaRPr lang="en-US" sz="2600" dirty="0"/>
          </a:p>
          <a:p>
            <a:pPr marL="457200" indent="-457200" algn="just">
              <a:spcBef>
                <a:spcPts val="600"/>
              </a:spcBef>
              <a:buFont typeface="+mj-lt"/>
              <a:buAutoNum type="arabicPeriod"/>
            </a:pPr>
            <a:r>
              <a:rPr lang="en-US" sz="2600" dirty="0"/>
              <a:t>Supply rigidity</a:t>
            </a:r>
          </a:p>
          <a:p>
            <a:pPr marL="457200" indent="-457200" algn="just">
              <a:spcBef>
                <a:spcPts val="600"/>
              </a:spcBef>
              <a:buFont typeface="+mj-lt"/>
              <a:buAutoNum type="arabicPeriod"/>
            </a:pPr>
            <a:endParaRPr lang="en-US" sz="2600" dirty="0"/>
          </a:p>
          <a:p>
            <a:pPr marL="457200" indent="-457200" algn="just">
              <a:spcBef>
                <a:spcPts val="600"/>
              </a:spcBef>
              <a:buFont typeface="+mj-lt"/>
              <a:buAutoNum type="arabicPeriod"/>
            </a:pPr>
            <a:r>
              <a:rPr lang="en-US" sz="2600" dirty="0" err="1"/>
              <a:t>Ricardian</a:t>
            </a:r>
            <a:r>
              <a:rPr lang="en-US" sz="2600" dirty="0"/>
              <a:t> equivalence</a:t>
            </a:r>
            <a:endParaRPr lang="pt-PT" sz="2600" b="1" dirty="0"/>
          </a:p>
          <a:p>
            <a:pPr algn="just"/>
            <a:endParaRPr lang="en-GB" sz="2600" b="1" dirty="0"/>
          </a:p>
        </p:txBody>
      </p:sp>
    </p:spTree>
    <p:extLst>
      <p:ext uri="{BB962C8B-B14F-4D97-AF65-F5344CB8AC3E}">
        <p14:creationId xmlns:p14="http://schemas.microsoft.com/office/powerpoint/2010/main" val="219242466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Posição de Conteúdo 2"/>
          <p:cNvSpPr>
            <a:spLocks noGrp="1"/>
          </p:cNvSpPr>
          <p:nvPr>
            <p:ph idx="1"/>
          </p:nvPr>
        </p:nvSpPr>
        <p:spPr>
          <a:xfrm>
            <a:off x="377429" y="638615"/>
            <a:ext cx="11437142" cy="701354"/>
          </a:xfrm>
        </p:spPr>
        <p:txBody>
          <a:bodyPr>
            <a:noAutofit/>
          </a:bodyPr>
          <a:lstStyle/>
          <a:p>
            <a:pPr marL="457200" indent="-457200" algn="just">
              <a:spcBef>
                <a:spcPts val="600"/>
              </a:spcBef>
              <a:buFont typeface="+mj-lt"/>
              <a:buAutoNum type="arabicPeriod"/>
            </a:pPr>
            <a:r>
              <a:rPr lang="en-US" sz="2400" b="1" dirty="0"/>
              <a:t>Full financial crowding-out</a:t>
            </a:r>
            <a:r>
              <a:rPr lang="en-US" sz="2400" dirty="0"/>
              <a:t>: </a:t>
            </a:r>
          </a:p>
          <a:p>
            <a:pPr marL="0" indent="0" algn="just">
              <a:buNone/>
            </a:pPr>
            <a:endParaRPr lang="en-GB" sz="2400" b="1" dirty="0"/>
          </a:p>
        </p:txBody>
      </p:sp>
      <p:grpSp>
        <p:nvGrpSpPr>
          <p:cNvPr id="89" name="Group 88"/>
          <p:cNvGrpSpPr/>
          <p:nvPr/>
        </p:nvGrpSpPr>
        <p:grpSpPr>
          <a:xfrm>
            <a:off x="148251" y="1244807"/>
            <a:ext cx="4969834" cy="3033782"/>
            <a:chOff x="635687" y="2888421"/>
            <a:chExt cx="4969834" cy="3033782"/>
          </a:xfrm>
        </p:grpSpPr>
        <p:grpSp>
          <p:nvGrpSpPr>
            <p:cNvPr id="58" name="Group 57"/>
            <p:cNvGrpSpPr/>
            <p:nvPr/>
          </p:nvGrpSpPr>
          <p:grpSpPr>
            <a:xfrm>
              <a:off x="1323531" y="2949942"/>
              <a:ext cx="4056636" cy="2563091"/>
              <a:chOff x="2553714" y="3075709"/>
              <a:chExt cx="4056636" cy="2563091"/>
            </a:xfrm>
          </p:grpSpPr>
          <p:cxnSp>
            <p:nvCxnSpPr>
              <p:cNvPr id="86" name="Straight Connector 85"/>
              <p:cNvCxnSpPr/>
              <p:nvPr/>
            </p:nvCxnSpPr>
            <p:spPr>
              <a:xfrm flipH="1">
                <a:off x="2563239" y="3075709"/>
                <a:ext cx="13706" cy="256309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2553714" y="5610225"/>
                <a:ext cx="4056636" cy="2857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59" name="Straight Connector 58"/>
            <p:cNvCxnSpPr/>
            <p:nvPr/>
          </p:nvCxnSpPr>
          <p:spPr>
            <a:xfrm>
              <a:off x="1598742" y="3693758"/>
              <a:ext cx="1838325" cy="14763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2120118" y="3112270"/>
              <a:ext cx="1838325" cy="14763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flipH="1">
              <a:off x="1691375" y="3428720"/>
              <a:ext cx="2383867" cy="13879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3" name="TextBox 62"/>
            <p:cNvSpPr txBox="1"/>
            <p:nvPr/>
          </p:nvSpPr>
          <p:spPr>
            <a:xfrm>
              <a:off x="3419513" y="5071754"/>
              <a:ext cx="930063" cy="369332"/>
            </a:xfrm>
            <a:prstGeom prst="rect">
              <a:avLst/>
            </a:prstGeom>
            <a:noFill/>
          </p:spPr>
          <p:txBody>
            <a:bodyPr wrap="none" rtlCol="0">
              <a:spAutoFit/>
            </a:bodyPr>
            <a:lstStyle/>
            <a:p>
              <a:r>
                <a:rPr lang="en-GB" dirty="0"/>
                <a:t>AD=AD</a:t>
              </a:r>
              <a:r>
                <a:rPr lang="en-GB" baseline="30000" dirty="0"/>
                <a:t>2</a:t>
              </a:r>
            </a:p>
          </p:txBody>
        </p:sp>
        <p:sp>
          <p:nvSpPr>
            <p:cNvPr id="64" name="TextBox 63"/>
            <p:cNvSpPr txBox="1"/>
            <p:nvPr/>
          </p:nvSpPr>
          <p:spPr>
            <a:xfrm>
              <a:off x="3943221" y="4490723"/>
              <a:ext cx="538930" cy="369332"/>
            </a:xfrm>
            <a:prstGeom prst="rect">
              <a:avLst/>
            </a:prstGeom>
            <a:noFill/>
          </p:spPr>
          <p:txBody>
            <a:bodyPr wrap="none" rtlCol="0">
              <a:spAutoFit/>
            </a:bodyPr>
            <a:lstStyle/>
            <a:p>
              <a:r>
                <a:rPr lang="en-GB" dirty="0"/>
                <a:t>AD</a:t>
              </a:r>
              <a:r>
                <a:rPr lang="en-GB" baseline="30000" dirty="0"/>
                <a:t>1</a:t>
              </a:r>
            </a:p>
          </p:txBody>
        </p:sp>
        <p:sp>
          <p:nvSpPr>
            <p:cNvPr id="66" name="TextBox 65"/>
            <p:cNvSpPr txBox="1"/>
            <p:nvPr/>
          </p:nvSpPr>
          <p:spPr>
            <a:xfrm>
              <a:off x="4127276" y="3257753"/>
              <a:ext cx="423514" cy="369332"/>
            </a:xfrm>
            <a:prstGeom prst="rect">
              <a:avLst/>
            </a:prstGeom>
            <a:noFill/>
          </p:spPr>
          <p:txBody>
            <a:bodyPr wrap="none" rtlCol="0">
              <a:spAutoFit/>
            </a:bodyPr>
            <a:lstStyle/>
            <a:p>
              <a:r>
                <a:rPr lang="en-GB" dirty="0"/>
                <a:t>AS</a:t>
              </a:r>
              <a:endParaRPr lang="en-GB" baseline="30000" dirty="0"/>
            </a:p>
          </p:txBody>
        </p:sp>
        <p:cxnSp>
          <p:nvCxnSpPr>
            <p:cNvPr id="67" name="Straight Arrow Connector 66"/>
            <p:cNvCxnSpPr/>
            <p:nvPr/>
          </p:nvCxnSpPr>
          <p:spPr>
            <a:xfrm flipV="1">
              <a:off x="3287647" y="4464845"/>
              <a:ext cx="441999" cy="522746"/>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p:nvPr/>
          </p:nvCxnSpPr>
          <p:spPr>
            <a:xfrm flipH="1">
              <a:off x="3042279" y="4286523"/>
              <a:ext cx="394789" cy="488569"/>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69" name="TextBox 68"/>
            <p:cNvSpPr txBox="1"/>
            <p:nvPr/>
          </p:nvSpPr>
          <p:spPr>
            <a:xfrm>
              <a:off x="2270635" y="5466795"/>
              <a:ext cx="681597" cy="369332"/>
            </a:xfrm>
            <a:prstGeom prst="rect">
              <a:avLst/>
            </a:prstGeom>
            <a:noFill/>
          </p:spPr>
          <p:txBody>
            <a:bodyPr wrap="none" rtlCol="0">
              <a:spAutoFit/>
            </a:bodyPr>
            <a:lstStyle/>
            <a:p>
              <a:r>
                <a:rPr lang="en-GB" dirty="0"/>
                <a:t>Y</a:t>
              </a:r>
              <a:r>
                <a:rPr lang="en-GB" baseline="30000" dirty="0"/>
                <a:t>0</a:t>
              </a:r>
              <a:r>
                <a:rPr lang="en-GB" dirty="0"/>
                <a:t>=Y</a:t>
              </a:r>
              <a:r>
                <a:rPr lang="en-GB" baseline="30000" dirty="0"/>
                <a:t>2</a:t>
              </a:r>
            </a:p>
          </p:txBody>
        </p:sp>
        <p:sp>
          <p:nvSpPr>
            <p:cNvPr id="70" name="TextBox 69"/>
            <p:cNvSpPr txBox="1"/>
            <p:nvPr/>
          </p:nvSpPr>
          <p:spPr>
            <a:xfrm>
              <a:off x="5308645" y="5552871"/>
              <a:ext cx="296876" cy="369332"/>
            </a:xfrm>
            <a:prstGeom prst="rect">
              <a:avLst/>
            </a:prstGeom>
            <a:noFill/>
          </p:spPr>
          <p:txBody>
            <a:bodyPr wrap="none" rtlCol="0">
              <a:spAutoFit/>
            </a:bodyPr>
            <a:lstStyle/>
            <a:p>
              <a:r>
                <a:rPr lang="en-GB" dirty="0"/>
                <a:t>Y</a:t>
              </a:r>
              <a:endParaRPr lang="en-GB" baseline="30000" dirty="0"/>
            </a:p>
          </p:txBody>
        </p:sp>
        <p:sp>
          <p:nvSpPr>
            <p:cNvPr id="71" name="TextBox 70"/>
            <p:cNvSpPr txBox="1"/>
            <p:nvPr/>
          </p:nvSpPr>
          <p:spPr>
            <a:xfrm>
              <a:off x="909496" y="2888421"/>
              <a:ext cx="303288" cy="369332"/>
            </a:xfrm>
            <a:prstGeom prst="rect">
              <a:avLst/>
            </a:prstGeom>
            <a:noFill/>
          </p:spPr>
          <p:txBody>
            <a:bodyPr wrap="none" rtlCol="0">
              <a:spAutoFit/>
            </a:bodyPr>
            <a:lstStyle/>
            <a:p>
              <a:r>
                <a:rPr lang="en-GB" dirty="0"/>
                <a:t>P</a:t>
              </a:r>
              <a:endParaRPr lang="en-GB" baseline="30000" dirty="0"/>
            </a:p>
          </p:txBody>
        </p:sp>
        <p:sp>
          <p:nvSpPr>
            <p:cNvPr id="73" name="Oval 72"/>
            <p:cNvSpPr/>
            <p:nvPr/>
          </p:nvSpPr>
          <p:spPr>
            <a:xfrm>
              <a:off x="2427361" y="4355904"/>
              <a:ext cx="45719" cy="7604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a:solidFill>
                    <a:sysClr val="windowText" lastClr="000000"/>
                  </a:solidFill>
                </a:ln>
                <a:solidFill>
                  <a:sysClr val="windowText" lastClr="000000"/>
                </a:solidFill>
              </a:endParaRPr>
            </a:p>
          </p:txBody>
        </p:sp>
        <p:sp>
          <p:nvSpPr>
            <p:cNvPr id="74" name="Oval 73"/>
            <p:cNvSpPr/>
            <p:nvPr/>
          </p:nvSpPr>
          <p:spPr>
            <a:xfrm>
              <a:off x="3144911" y="3911404"/>
              <a:ext cx="45719" cy="7604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a:solidFill>
                    <a:sysClr val="windowText" lastClr="000000"/>
                  </a:solidFill>
                </a:ln>
                <a:solidFill>
                  <a:sysClr val="windowText" lastClr="000000"/>
                </a:solidFill>
              </a:endParaRPr>
            </a:p>
          </p:txBody>
        </p:sp>
        <p:sp>
          <p:nvSpPr>
            <p:cNvPr id="76" name="TextBox 75"/>
            <p:cNvSpPr txBox="1"/>
            <p:nvPr/>
          </p:nvSpPr>
          <p:spPr>
            <a:xfrm>
              <a:off x="3048396" y="5462384"/>
              <a:ext cx="375424" cy="369332"/>
            </a:xfrm>
            <a:prstGeom prst="rect">
              <a:avLst/>
            </a:prstGeom>
            <a:noFill/>
          </p:spPr>
          <p:txBody>
            <a:bodyPr wrap="none" rtlCol="0">
              <a:spAutoFit/>
            </a:bodyPr>
            <a:lstStyle/>
            <a:p>
              <a:r>
                <a:rPr lang="en-GB" dirty="0"/>
                <a:t>Y</a:t>
              </a:r>
              <a:r>
                <a:rPr lang="en-GB" baseline="30000" dirty="0"/>
                <a:t>1</a:t>
              </a:r>
            </a:p>
          </p:txBody>
        </p:sp>
        <p:sp>
          <p:nvSpPr>
            <p:cNvPr id="77" name="TextBox 76"/>
            <p:cNvSpPr txBox="1"/>
            <p:nvPr/>
          </p:nvSpPr>
          <p:spPr>
            <a:xfrm>
              <a:off x="635687" y="4231487"/>
              <a:ext cx="694421" cy="369332"/>
            </a:xfrm>
            <a:prstGeom prst="rect">
              <a:avLst/>
            </a:prstGeom>
            <a:noFill/>
          </p:spPr>
          <p:txBody>
            <a:bodyPr wrap="none" rtlCol="0">
              <a:spAutoFit/>
            </a:bodyPr>
            <a:lstStyle/>
            <a:p>
              <a:r>
                <a:rPr lang="en-GB" dirty="0"/>
                <a:t>P</a:t>
              </a:r>
              <a:r>
                <a:rPr lang="en-GB" baseline="30000" dirty="0"/>
                <a:t>2</a:t>
              </a:r>
              <a:r>
                <a:rPr lang="en-GB" dirty="0"/>
                <a:t>=P</a:t>
              </a:r>
              <a:r>
                <a:rPr lang="en-GB" baseline="30000" dirty="0"/>
                <a:t>0</a:t>
              </a:r>
            </a:p>
          </p:txBody>
        </p:sp>
        <p:sp>
          <p:nvSpPr>
            <p:cNvPr id="79" name="TextBox 78"/>
            <p:cNvSpPr txBox="1"/>
            <p:nvPr/>
          </p:nvSpPr>
          <p:spPr>
            <a:xfrm>
              <a:off x="958073" y="3774401"/>
              <a:ext cx="381836" cy="369332"/>
            </a:xfrm>
            <a:prstGeom prst="rect">
              <a:avLst/>
            </a:prstGeom>
            <a:noFill/>
          </p:spPr>
          <p:txBody>
            <a:bodyPr wrap="none" rtlCol="0">
              <a:spAutoFit/>
            </a:bodyPr>
            <a:lstStyle/>
            <a:p>
              <a:r>
                <a:rPr lang="en-GB" dirty="0"/>
                <a:t>P</a:t>
              </a:r>
              <a:r>
                <a:rPr lang="en-GB" baseline="30000" dirty="0"/>
                <a:t>1</a:t>
              </a:r>
            </a:p>
          </p:txBody>
        </p:sp>
        <p:cxnSp>
          <p:nvCxnSpPr>
            <p:cNvPr id="80" name="Straight Connector 79"/>
            <p:cNvCxnSpPr/>
            <p:nvPr/>
          </p:nvCxnSpPr>
          <p:spPr>
            <a:xfrm flipH="1" flipV="1">
              <a:off x="1346762" y="3920849"/>
              <a:ext cx="1804844" cy="26885"/>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a:stCxn id="73" idx="6"/>
            </p:cNvCxnSpPr>
            <p:nvPr/>
          </p:nvCxnSpPr>
          <p:spPr>
            <a:xfrm flipH="1" flipV="1">
              <a:off x="1389361" y="4388696"/>
              <a:ext cx="1083719" cy="5229"/>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a:stCxn id="73" idx="4"/>
            </p:cNvCxnSpPr>
            <p:nvPr/>
          </p:nvCxnSpPr>
          <p:spPr>
            <a:xfrm>
              <a:off x="2450221" y="4431945"/>
              <a:ext cx="15283" cy="1052513"/>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a:off x="3174145" y="3985850"/>
              <a:ext cx="11870" cy="1527183"/>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grpSp>
      <p:grpSp>
        <p:nvGrpSpPr>
          <p:cNvPr id="29" name="Group 28"/>
          <p:cNvGrpSpPr/>
          <p:nvPr/>
        </p:nvGrpSpPr>
        <p:grpSpPr>
          <a:xfrm>
            <a:off x="6306987" y="3324124"/>
            <a:ext cx="4696025" cy="3033782"/>
            <a:chOff x="2139679" y="3014188"/>
            <a:chExt cx="4696025" cy="3033782"/>
          </a:xfrm>
        </p:grpSpPr>
        <p:grpSp>
          <p:nvGrpSpPr>
            <p:cNvPr id="30" name="Group 29"/>
            <p:cNvGrpSpPr/>
            <p:nvPr/>
          </p:nvGrpSpPr>
          <p:grpSpPr>
            <a:xfrm>
              <a:off x="2553714" y="3075709"/>
              <a:ext cx="4056636" cy="2563091"/>
              <a:chOff x="2553714" y="3075709"/>
              <a:chExt cx="4056636" cy="2563091"/>
            </a:xfrm>
          </p:grpSpPr>
          <p:cxnSp>
            <p:nvCxnSpPr>
              <p:cNvPr id="61" name="Straight Connector 60"/>
              <p:cNvCxnSpPr/>
              <p:nvPr/>
            </p:nvCxnSpPr>
            <p:spPr>
              <a:xfrm flipH="1">
                <a:off x="2563239" y="3075709"/>
                <a:ext cx="13706" cy="256309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H="1">
                <a:off x="2553714" y="5610225"/>
                <a:ext cx="4056636" cy="2857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31" name="Straight Connector 30"/>
            <p:cNvCxnSpPr/>
            <p:nvPr/>
          </p:nvCxnSpPr>
          <p:spPr>
            <a:xfrm>
              <a:off x="2828925" y="3819525"/>
              <a:ext cx="1838325" cy="14763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350301" y="3238037"/>
              <a:ext cx="1838325" cy="14763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3080905" y="3530241"/>
              <a:ext cx="1838325" cy="14763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H="1">
              <a:off x="2921558" y="3554487"/>
              <a:ext cx="2383867" cy="13879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4649696" y="5197521"/>
              <a:ext cx="460382" cy="369332"/>
            </a:xfrm>
            <a:prstGeom prst="rect">
              <a:avLst/>
            </a:prstGeom>
            <a:noFill/>
          </p:spPr>
          <p:txBody>
            <a:bodyPr wrap="none" rtlCol="0">
              <a:spAutoFit/>
            </a:bodyPr>
            <a:lstStyle/>
            <a:p>
              <a:r>
                <a:rPr lang="en-GB" dirty="0"/>
                <a:t>AD</a:t>
              </a:r>
              <a:endParaRPr lang="en-GB" baseline="30000" dirty="0"/>
            </a:p>
          </p:txBody>
        </p:sp>
        <p:sp>
          <p:nvSpPr>
            <p:cNvPr id="36" name="TextBox 35"/>
            <p:cNvSpPr txBox="1"/>
            <p:nvPr/>
          </p:nvSpPr>
          <p:spPr>
            <a:xfrm>
              <a:off x="5173404" y="4616490"/>
              <a:ext cx="538930" cy="369332"/>
            </a:xfrm>
            <a:prstGeom prst="rect">
              <a:avLst/>
            </a:prstGeom>
            <a:noFill/>
          </p:spPr>
          <p:txBody>
            <a:bodyPr wrap="none" rtlCol="0">
              <a:spAutoFit/>
            </a:bodyPr>
            <a:lstStyle/>
            <a:p>
              <a:r>
                <a:rPr lang="en-GB" dirty="0"/>
                <a:t>AD</a:t>
              </a:r>
              <a:r>
                <a:rPr lang="en-GB" baseline="30000" dirty="0"/>
                <a:t>1</a:t>
              </a:r>
            </a:p>
          </p:txBody>
        </p:sp>
        <p:sp>
          <p:nvSpPr>
            <p:cNvPr id="37" name="TextBox 36"/>
            <p:cNvSpPr txBox="1"/>
            <p:nvPr/>
          </p:nvSpPr>
          <p:spPr>
            <a:xfrm>
              <a:off x="5011863" y="4942450"/>
              <a:ext cx="538930" cy="369332"/>
            </a:xfrm>
            <a:prstGeom prst="rect">
              <a:avLst/>
            </a:prstGeom>
            <a:noFill/>
          </p:spPr>
          <p:txBody>
            <a:bodyPr wrap="none" rtlCol="0">
              <a:spAutoFit/>
            </a:bodyPr>
            <a:lstStyle/>
            <a:p>
              <a:r>
                <a:rPr lang="en-GB" dirty="0"/>
                <a:t>AD</a:t>
              </a:r>
              <a:r>
                <a:rPr lang="en-GB" baseline="30000" dirty="0"/>
                <a:t>2</a:t>
              </a:r>
            </a:p>
          </p:txBody>
        </p:sp>
        <p:sp>
          <p:nvSpPr>
            <p:cNvPr id="38" name="TextBox 37"/>
            <p:cNvSpPr txBox="1"/>
            <p:nvPr/>
          </p:nvSpPr>
          <p:spPr>
            <a:xfrm>
              <a:off x="5357459" y="3383520"/>
              <a:ext cx="423514" cy="369332"/>
            </a:xfrm>
            <a:prstGeom prst="rect">
              <a:avLst/>
            </a:prstGeom>
            <a:noFill/>
          </p:spPr>
          <p:txBody>
            <a:bodyPr wrap="none" rtlCol="0">
              <a:spAutoFit/>
            </a:bodyPr>
            <a:lstStyle/>
            <a:p>
              <a:r>
                <a:rPr lang="en-GB" dirty="0"/>
                <a:t>AS</a:t>
              </a:r>
              <a:endParaRPr lang="en-GB" baseline="30000" dirty="0"/>
            </a:p>
          </p:txBody>
        </p:sp>
        <p:cxnSp>
          <p:nvCxnSpPr>
            <p:cNvPr id="39" name="Straight Arrow Connector 38"/>
            <p:cNvCxnSpPr/>
            <p:nvPr/>
          </p:nvCxnSpPr>
          <p:spPr>
            <a:xfrm flipV="1">
              <a:off x="4517830" y="4590612"/>
              <a:ext cx="441999" cy="522746"/>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flipH="1">
              <a:off x="4476619" y="4412290"/>
              <a:ext cx="190631" cy="218758"/>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3500818" y="5592562"/>
              <a:ext cx="375424" cy="369332"/>
            </a:xfrm>
            <a:prstGeom prst="rect">
              <a:avLst/>
            </a:prstGeom>
            <a:noFill/>
          </p:spPr>
          <p:txBody>
            <a:bodyPr wrap="none" rtlCol="0">
              <a:spAutoFit/>
            </a:bodyPr>
            <a:lstStyle/>
            <a:p>
              <a:r>
                <a:rPr lang="en-GB" dirty="0"/>
                <a:t>Y</a:t>
              </a:r>
              <a:r>
                <a:rPr lang="en-GB" baseline="30000" dirty="0"/>
                <a:t>0</a:t>
              </a:r>
            </a:p>
          </p:txBody>
        </p:sp>
        <p:sp>
          <p:nvSpPr>
            <p:cNvPr id="42" name="TextBox 41"/>
            <p:cNvSpPr txBox="1"/>
            <p:nvPr/>
          </p:nvSpPr>
          <p:spPr>
            <a:xfrm>
              <a:off x="6538828" y="5678638"/>
              <a:ext cx="296876" cy="369332"/>
            </a:xfrm>
            <a:prstGeom prst="rect">
              <a:avLst/>
            </a:prstGeom>
            <a:noFill/>
          </p:spPr>
          <p:txBody>
            <a:bodyPr wrap="none" rtlCol="0">
              <a:spAutoFit/>
            </a:bodyPr>
            <a:lstStyle/>
            <a:p>
              <a:r>
                <a:rPr lang="en-GB" dirty="0"/>
                <a:t>Y</a:t>
              </a:r>
              <a:endParaRPr lang="en-GB" baseline="30000" dirty="0"/>
            </a:p>
          </p:txBody>
        </p:sp>
        <p:sp>
          <p:nvSpPr>
            <p:cNvPr id="43" name="TextBox 42"/>
            <p:cNvSpPr txBox="1"/>
            <p:nvPr/>
          </p:nvSpPr>
          <p:spPr>
            <a:xfrm>
              <a:off x="2139679" y="3014188"/>
              <a:ext cx="303288" cy="369332"/>
            </a:xfrm>
            <a:prstGeom prst="rect">
              <a:avLst/>
            </a:prstGeom>
            <a:noFill/>
          </p:spPr>
          <p:txBody>
            <a:bodyPr wrap="none" rtlCol="0">
              <a:spAutoFit/>
            </a:bodyPr>
            <a:lstStyle/>
            <a:p>
              <a:r>
                <a:rPr lang="en-GB" dirty="0"/>
                <a:t>P</a:t>
              </a:r>
              <a:endParaRPr lang="en-GB" baseline="30000" dirty="0"/>
            </a:p>
          </p:txBody>
        </p:sp>
        <p:sp>
          <p:nvSpPr>
            <p:cNvPr id="44" name="Oval 43"/>
            <p:cNvSpPr/>
            <p:nvPr/>
          </p:nvSpPr>
          <p:spPr>
            <a:xfrm>
              <a:off x="4000067" y="4248468"/>
              <a:ext cx="45719" cy="7604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a:solidFill>
                    <a:sysClr val="windowText" lastClr="000000"/>
                  </a:solidFill>
                </a:ln>
                <a:solidFill>
                  <a:sysClr val="windowText" lastClr="000000"/>
                </a:solidFill>
              </a:endParaRPr>
            </a:p>
          </p:txBody>
        </p:sp>
        <p:sp>
          <p:nvSpPr>
            <p:cNvPr id="45" name="Oval 44"/>
            <p:cNvSpPr/>
            <p:nvPr/>
          </p:nvSpPr>
          <p:spPr>
            <a:xfrm>
              <a:off x="3657544" y="4481671"/>
              <a:ext cx="45719" cy="7604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a:solidFill>
                    <a:sysClr val="windowText" lastClr="000000"/>
                  </a:solidFill>
                </a:ln>
                <a:solidFill>
                  <a:sysClr val="windowText" lastClr="000000"/>
                </a:solidFill>
              </a:endParaRPr>
            </a:p>
          </p:txBody>
        </p:sp>
        <p:sp>
          <p:nvSpPr>
            <p:cNvPr id="46" name="Oval 45"/>
            <p:cNvSpPr/>
            <p:nvPr/>
          </p:nvSpPr>
          <p:spPr>
            <a:xfrm>
              <a:off x="4375094" y="4037171"/>
              <a:ext cx="45719" cy="7604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a:solidFill>
                    <a:sysClr val="windowText" lastClr="000000"/>
                  </a:solidFill>
                </a:ln>
                <a:solidFill>
                  <a:sysClr val="windowText" lastClr="000000"/>
                </a:solidFill>
              </a:endParaRPr>
            </a:p>
          </p:txBody>
        </p:sp>
        <p:sp>
          <p:nvSpPr>
            <p:cNvPr id="47" name="TextBox 46"/>
            <p:cNvSpPr txBox="1"/>
            <p:nvPr/>
          </p:nvSpPr>
          <p:spPr>
            <a:xfrm>
              <a:off x="3883031" y="5592562"/>
              <a:ext cx="375424" cy="369332"/>
            </a:xfrm>
            <a:prstGeom prst="rect">
              <a:avLst/>
            </a:prstGeom>
            <a:noFill/>
          </p:spPr>
          <p:txBody>
            <a:bodyPr wrap="none" rtlCol="0">
              <a:spAutoFit/>
            </a:bodyPr>
            <a:lstStyle/>
            <a:p>
              <a:r>
                <a:rPr lang="en-GB" dirty="0"/>
                <a:t>Y</a:t>
              </a:r>
              <a:r>
                <a:rPr lang="en-GB" baseline="30000" dirty="0"/>
                <a:t>2</a:t>
              </a:r>
            </a:p>
          </p:txBody>
        </p:sp>
        <p:sp>
          <p:nvSpPr>
            <p:cNvPr id="48" name="TextBox 47"/>
            <p:cNvSpPr txBox="1"/>
            <p:nvPr/>
          </p:nvSpPr>
          <p:spPr>
            <a:xfrm>
              <a:off x="4293819" y="5603391"/>
              <a:ext cx="375424" cy="369332"/>
            </a:xfrm>
            <a:prstGeom prst="rect">
              <a:avLst/>
            </a:prstGeom>
            <a:noFill/>
          </p:spPr>
          <p:txBody>
            <a:bodyPr wrap="none" rtlCol="0">
              <a:spAutoFit/>
            </a:bodyPr>
            <a:lstStyle/>
            <a:p>
              <a:r>
                <a:rPr lang="en-GB" dirty="0"/>
                <a:t>Y</a:t>
              </a:r>
              <a:r>
                <a:rPr lang="en-GB" baseline="30000" dirty="0"/>
                <a:t>1</a:t>
              </a:r>
            </a:p>
          </p:txBody>
        </p:sp>
        <p:sp>
          <p:nvSpPr>
            <p:cNvPr id="49" name="TextBox 48"/>
            <p:cNvSpPr txBox="1"/>
            <p:nvPr/>
          </p:nvSpPr>
          <p:spPr>
            <a:xfrm>
              <a:off x="2178290" y="4357254"/>
              <a:ext cx="381836" cy="369332"/>
            </a:xfrm>
            <a:prstGeom prst="rect">
              <a:avLst/>
            </a:prstGeom>
            <a:noFill/>
          </p:spPr>
          <p:txBody>
            <a:bodyPr wrap="none" rtlCol="0">
              <a:spAutoFit/>
            </a:bodyPr>
            <a:lstStyle/>
            <a:p>
              <a:r>
                <a:rPr lang="en-GB" dirty="0"/>
                <a:t>P</a:t>
              </a:r>
              <a:r>
                <a:rPr lang="en-GB" baseline="30000" dirty="0"/>
                <a:t>0</a:t>
              </a:r>
            </a:p>
          </p:txBody>
        </p:sp>
        <p:sp>
          <p:nvSpPr>
            <p:cNvPr id="50" name="TextBox 49"/>
            <p:cNvSpPr txBox="1"/>
            <p:nvPr/>
          </p:nvSpPr>
          <p:spPr>
            <a:xfrm>
              <a:off x="2178290" y="4127541"/>
              <a:ext cx="381836" cy="369332"/>
            </a:xfrm>
            <a:prstGeom prst="rect">
              <a:avLst/>
            </a:prstGeom>
            <a:noFill/>
          </p:spPr>
          <p:txBody>
            <a:bodyPr wrap="none" rtlCol="0">
              <a:spAutoFit/>
            </a:bodyPr>
            <a:lstStyle/>
            <a:p>
              <a:r>
                <a:rPr lang="en-GB" dirty="0"/>
                <a:t>P</a:t>
              </a:r>
              <a:r>
                <a:rPr lang="en-GB" baseline="30000" dirty="0"/>
                <a:t>2</a:t>
              </a:r>
            </a:p>
          </p:txBody>
        </p:sp>
        <p:sp>
          <p:nvSpPr>
            <p:cNvPr id="51" name="TextBox 50"/>
            <p:cNvSpPr txBox="1"/>
            <p:nvPr/>
          </p:nvSpPr>
          <p:spPr>
            <a:xfrm>
              <a:off x="2188256" y="3900168"/>
              <a:ext cx="381836" cy="369332"/>
            </a:xfrm>
            <a:prstGeom prst="rect">
              <a:avLst/>
            </a:prstGeom>
            <a:noFill/>
          </p:spPr>
          <p:txBody>
            <a:bodyPr wrap="none" rtlCol="0">
              <a:spAutoFit/>
            </a:bodyPr>
            <a:lstStyle/>
            <a:p>
              <a:r>
                <a:rPr lang="en-GB" dirty="0"/>
                <a:t>P</a:t>
              </a:r>
              <a:r>
                <a:rPr lang="en-GB" baseline="30000" dirty="0"/>
                <a:t>1</a:t>
              </a:r>
            </a:p>
          </p:txBody>
        </p:sp>
        <p:cxnSp>
          <p:nvCxnSpPr>
            <p:cNvPr id="52" name="Straight Connector 51"/>
            <p:cNvCxnSpPr/>
            <p:nvPr/>
          </p:nvCxnSpPr>
          <p:spPr>
            <a:xfrm flipH="1" flipV="1">
              <a:off x="2576945" y="4046616"/>
              <a:ext cx="1804844" cy="26885"/>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a:stCxn id="44" idx="6"/>
            </p:cNvCxnSpPr>
            <p:nvPr/>
          </p:nvCxnSpPr>
          <p:spPr>
            <a:xfrm flipH="1" flipV="1">
              <a:off x="2565777" y="4276495"/>
              <a:ext cx="1480009" cy="9994"/>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a:stCxn id="45" idx="6"/>
            </p:cNvCxnSpPr>
            <p:nvPr/>
          </p:nvCxnSpPr>
          <p:spPr>
            <a:xfrm flipH="1" flipV="1">
              <a:off x="2619544" y="4514463"/>
              <a:ext cx="1083719" cy="5229"/>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a:stCxn id="45" idx="4"/>
            </p:cNvCxnSpPr>
            <p:nvPr/>
          </p:nvCxnSpPr>
          <p:spPr>
            <a:xfrm>
              <a:off x="3680404" y="4557712"/>
              <a:ext cx="15283" cy="1052513"/>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4022926" y="4311260"/>
              <a:ext cx="10258" cy="1319759"/>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4404328" y="4111617"/>
              <a:ext cx="11870" cy="1527183"/>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grpSp>
      <p:sp>
        <p:nvSpPr>
          <p:cNvPr id="72" name="TextBox 71"/>
          <p:cNvSpPr txBox="1"/>
          <p:nvPr/>
        </p:nvSpPr>
        <p:spPr>
          <a:xfrm>
            <a:off x="7437863" y="2746822"/>
            <a:ext cx="2426370" cy="400110"/>
          </a:xfrm>
          <a:prstGeom prst="rect">
            <a:avLst/>
          </a:prstGeom>
          <a:noFill/>
        </p:spPr>
        <p:txBody>
          <a:bodyPr wrap="none" rtlCol="0">
            <a:spAutoFit/>
          </a:bodyPr>
          <a:lstStyle/>
          <a:p>
            <a:r>
              <a:rPr lang="en-GB" sz="2000" b="1" dirty="0"/>
              <a:t>Partial crowding-out:</a:t>
            </a:r>
          </a:p>
        </p:txBody>
      </p:sp>
      <p:graphicFrame>
        <p:nvGraphicFramePr>
          <p:cNvPr id="75" name="Table 74"/>
          <p:cNvGraphicFramePr>
            <a:graphicFrameLocks noGrp="1"/>
          </p:cNvGraphicFramePr>
          <p:nvPr>
            <p:extLst>
              <p:ext uri="{D42A27DB-BD31-4B8C-83A1-F6EECF244321}">
                <p14:modId xmlns:p14="http://schemas.microsoft.com/office/powerpoint/2010/main" val="3500883059"/>
              </p:ext>
            </p:extLst>
          </p:nvPr>
        </p:nvGraphicFramePr>
        <p:xfrm>
          <a:off x="901925" y="4383437"/>
          <a:ext cx="3671814" cy="1188720"/>
        </p:xfrm>
        <a:graphic>
          <a:graphicData uri="http://schemas.openxmlformats.org/drawingml/2006/table">
            <a:tbl>
              <a:tblPr firstRow="1" bandRow="1">
                <a:tableStyleId>{2D5ABB26-0587-4C30-8999-92F81FD0307C}</a:tableStyleId>
              </a:tblPr>
              <a:tblGrid>
                <a:gridCol w="785750">
                  <a:extLst>
                    <a:ext uri="{9D8B030D-6E8A-4147-A177-3AD203B41FA5}">
                      <a16:colId xmlns:a16="http://schemas.microsoft.com/office/drawing/2014/main" val="20000"/>
                    </a:ext>
                  </a:extLst>
                </a:gridCol>
                <a:gridCol w="2886064">
                  <a:extLst>
                    <a:ext uri="{9D8B030D-6E8A-4147-A177-3AD203B41FA5}">
                      <a16:colId xmlns:a16="http://schemas.microsoft.com/office/drawing/2014/main" val="20001"/>
                    </a:ext>
                  </a:extLst>
                </a:gridCol>
              </a:tblGrid>
              <a:tr h="370840">
                <a:tc>
                  <a:txBody>
                    <a:bodyPr/>
                    <a:lstStyle/>
                    <a:p>
                      <a:r>
                        <a:rPr lang="en-GB" sz="2000" baseline="0" dirty="0"/>
                        <a:t>AD</a:t>
                      </a:r>
                      <a:r>
                        <a:rPr lang="en-GB" sz="2000" baseline="30000" dirty="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000" dirty="0"/>
                        <a:t>I</a:t>
                      </a:r>
                      <a:r>
                        <a:rPr lang="en-GB" sz="2000" baseline="30000" dirty="0"/>
                        <a:t>0</a:t>
                      </a:r>
                      <a:r>
                        <a:rPr lang="en-GB" sz="2000" dirty="0"/>
                        <a:t>, G</a:t>
                      </a:r>
                      <a:r>
                        <a:rPr lang="en-GB" sz="2000" baseline="30000" dirty="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000" dirty="0"/>
                        <a:t>AD</a:t>
                      </a:r>
                      <a:r>
                        <a:rPr lang="en-GB" sz="2000" baseline="30000" dirty="0"/>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000" dirty="0"/>
                        <a:t>I</a:t>
                      </a:r>
                      <a:r>
                        <a:rPr lang="en-GB" sz="2000" baseline="30000" dirty="0"/>
                        <a:t>1</a:t>
                      </a:r>
                      <a:r>
                        <a:rPr lang="en-GB" sz="2000" dirty="0"/>
                        <a:t>=I</a:t>
                      </a:r>
                      <a:r>
                        <a:rPr lang="en-GB" sz="2000" baseline="30000" dirty="0"/>
                        <a:t>0</a:t>
                      </a:r>
                      <a:r>
                        <a:rPr lang="en-GB" sz="2000" dirty="0"/>
                        <a:t>, G</a:t>
                      </a:r>
                      <a:r>
                        <a:rPr lang="en-GB" sz="2000" baseline="30000" dirty="0"/>
                        <a:t>1</a:t>
                      </a:r>
                      <a:r>
                        <a:rPr lang="en-GB" sz="2000" baseline="0" dirty="0"/>
                        <a:t>&gt;</a:t>
                      </a:r>
                      <a:r>
                        <a:rPr lang="en-GB" sz="2000" dirty="0"/>
                        <a:t>G</a:t>
                      </a:r>
                      <a:r>
                        <a:rPr lang="en-GB" sz="2000" baseline="30000" dirty="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000" dirty="0"/>
                        <a:t>AD</a:t>
                      </a:r>
                      <a:r>
                        <a:rPr lang="en-GB" sz="2000" baseline="30000" dirty="0"/>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000" dirty="0"/>
                        <a:t>I</a:t>
                      </a:r>
                      <a:r>
                        <a:rPr lang="en-GB" sz="2000" baseline="30000" dirty="0"/>
                        <a:t>2</a:t>
                      </a:r>
                      <a:r>
                        <a:rPr lang="en-GB" sz="2000" dirty="0"/>
                        <a:t>&lt;I</a:t>
                      </a:r>
                      <a:r>
                        <a:rPr lang="en-GB" sz="2000" baseline="30000" dirty="0"/>
                        <a:t>1</a:t>
                      </a:r>
                      <a:r>
                        <a:rPr lang="en-GB" sz="2000" baseline="0" dirty="0"/>
                        <a:t>,</a:t>
                      </a:r>
                      <a:r>
                        <a:rPr lang="en-GB" sz="2000" dirty="0"/>
                        <a:t> G</a:t>
                      </a:r>
                      <a:r>
                        <a:rPr lang="en-GB" sz="2000" baseline="30000" dirty="0"/>
                        <a:t>2</a:t>
                      </a:r>
                      <a:r>
                        <a:rPr lang="en-GB" sz="2000" baseline="0" dirty="0"/>
                        <a:t>=</a:t>
                      </a:r>
                      <a:r>
                        <a:rPr lang="en-GB" sz="2000" dirty="0"/>
                        <a:t>G</a:t>
                      </a:r>
                      <a:r>
                        <a:rPr lang="en-GB" sz="2000" baseline="30000" dirty="0"/>
                        <a:t>1 </a:t>
                      </a:r>
                      <a:r>
                        <a:rPr lang="en-GB" sz="2000" baseline="0" dirty="0"/>
                        <a:t>and ∆G=-∆I</a:t>
                      </a:r>
                      <a:endParaRPr lang="en-GB" sz="2000" baseline="30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78" name="TextBox 77">
            <a:extLst>
              <a:ext uri="{FF2B5EF4-FFF2-40B4-BE49-F238E27FC236}">
                <a16:creationId xmlns:a16="http://schemas.microsoft.com/office/drawing/2014/main" id="{8B98EF39-C6EE-4167-B57F-DD1B70C34DC5}"/>
              </a:ext>
            </a:extLst>
          </p:cNvPr>
          <p:cNvSpPr txBox="1"/>
          <p:nvPr/>
        </p:nvSpPr>
        <p:spPr>
          <a:xfrm>
            <a:off x="5193958" y="734492"/>
            <a:ext cx="6094428" cy="1754326"/>
          </a:xfrm>
          <a:prstGeom prst="rect">
            <a:avLst/>
          </a:prstGeom>
          <a:noFill/>
        </p:spPr>
        <p:txBody>
          <a:bodyPr wrap="square">
            <a:spAutoFit/>
          </a:bodyPr>
          <a:lstStyle/>
          <a:p>
            <a:pPr marL="0" indent="0" algn="just">
              <a:spcBef>
                <a:spcPts val="600"/>
              </a:spcBef>
              <a:buNone/>
            </a:pPr>
            <a:r>
              <a:rPr lang="en-US" sz="1800" dirty="0"/>
              <a:t>After a fiscal expansion (e.g. ↗G), the increase in demand for money leads to increase in interest rate </a:t>
            </a:r>
            <a:r>
              <a:rPr lang="en-US" sz="1800" dirty="0" err="1"/>
              <a:t>i</a:t>
            </a:r>
            <a:r>
              <a:rPr lang="en-US" sz="1800" dirty="0"/>
              <a:t>, which reduces private investment (i.e. ↘I). In the AD-AS model, the AD curve does not move (or moves little) in the event of a fiscal shock: output level is not affected, but its composition is modified by the substitution of public demand G for private demand I.</a:t>
            </a:r>
          </a:p>
        </p:txBody>
      </p:sp>
    </p:spTree>
    <p:extLst>
      <p:ext uri="{BB962C8B-B14F-4D97-AF65-F5344CB8AC3E}">
        <p14:creationId xmlns:p14="http://schemas.microsoft.com/office/powerpoint/2010/main" val="299742256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Posição de Conteúdo 2"/>
          <p:cNvSpPr>
            <a:spLocks noGrp="1"/>
          </p:cNvSpPr>
          <p:nvPr>
            <p:ph idx="1"/>
          </p:nvPr>
        </p:nvSpPr>
        <p:spPr>
          <a:xfrm>
            <a:off x="291796" y="1156775"/>
            <a:ext cx="11437142" cy="4795424"/>
          </a:xfrm>
        </p:spPr>
        <p:txBody>
          <a:bodyPr>
            <a:noAutofit/>
          </a:bodyPr>
          <a:lstStyle/>
          <a:p>
            <a:pPr marL="0" indent="0" algn="just">
              <a:buNone/>
            </a:pPr>
            <a:endParaRPr lang="en-US" sz="2400" dirty="0"/>
          </a:p>
          <a:p>
            <a:pPr marL="0" indent="0" algn="just">
              <a:spcBef>
                <a:spcPts val="600"/>
              </a:spcBef>
              <a:buNone/>
            </a:pPr>
            <a:r>
              <a:rPr lang="en-US" sz="2400" b="1" dirty="0"/>
              <a:t>2. Supply rigidity</a:t>
            </a:r>
            <a:r>
              <a:rPr lang="en-US" sz="2400" dirty="0"/>
              <a:t>: </a:t>
            </a:r>
          </a:p>
          <a:p>
            <a:pPr marL="0" indent="0" algn="just">
              <a:spcBef>
                <a:spcPts val="600"/>
              </a:spcBef>
              <a:buNone/>
            </a:pPr>
            <a:endParaRPr lang="en-US" sz="2400" dirty="0"/>
          </a:p>
        </p:txBody>
      </p:sp>
      <p:grpSp>
        <p:nvGrpSpPr>
          <p:cNvPr id="4" name="Group 3"/>
          <p:cNvGrpSpPr/>
          <p:nvPr/>
        </p:nvGrpSpPr>
        <p:grpSpPr>
          <a:xfrm>
            <a:off x="6242538" y="1608079"/>
            <a:ext cx="5486400" cy="4467225"/>
            <a:chOff x="2739471" y="1962151"/>
            <a:chExt cx="5452029" cy="4384310"/>
          </a:xfrm>
        </p:grpSpPr>
        <p:grpSp>
          <p:nvGrpSpPr>
            <p:cNvPr id="5" name="Group 4"/>
            <p:cNvGrpSpPr/>
            <p:nvPr/>
          </p:nvGrpSpPr>
          <p:grpSpPr>
            <a:xfrm>
              <a:off x="2739471" y="1962151"/>
              <a:ext cx="5452029" cy="4384310"/>
              <a:chOff x="1729821" y="2476359"/>
              <a:chExt cx="4761467" cy="3984401"/>
            </a:xfrm>
          </p:grpSpPr>
          <p:grpSp>
            <p:nvGrpSpPr>
              <p:cNvPr id="10" name="Group 9"/>
              <p:cNvGrpSpPr/>
              <p:nvPr/>
            </p:nvGrpSpPr>
            <p:grpSpPr>
              <a:xfrm>
                <a:off x="1729821" y="2476359"/>
                <a:ext cx="4761467" cy="3984401"/>
                <a:chOff x="1729821" y="2476359"/>
                <a:chExt cx="4761467" cy="3984401"/>
              </a:xfrm>
            </p:grpSpPr>
            <p:pic>
              <p:nvPicPr>
                <p:cNvPr id="13" name="Picture 4"/>
                <p:cNvPicPr>
                  <a:picLocks/>
                </p:cNvPicPr>
                <p:nvPr/>
              </p:nvPicPr>
              <p:blipFill rotWithShape="1">
                <a:blip r:embed="rId2">
                  <a:extLst>
                    <a:ext uri="{28A0092B-C50C-407E-A947-70E740481C1C}">
                      <a14:useLocalDpi xmlns:a14="http://schemas.microsoft.com/office/drawing/2010/main" val="0"/>
                    </a:ext>
                  </a:extLst>
                </a:blip>
                <a:srcRect l="113" t="233" r="48380" b="51052"/>
                <a:stretch/>
              </p:blipFill>
              <p:spPr>
                <a:xfrm>
                  <a:off x="1729821" y="2476359"/>
                  <a:ext cx="4328080" cy="3984401"/>
                </a:xfrm>
                <a:prstGeom prst="rect">
                  <a:avLst/>
                </a:prstGeom>
              </p:spPr>
            </p:pic>
            <p:cxnSp>
              <p:nvCxnSpPr>
                <p:cNvPr id="14" name="Straight Connector 13"/>
                <p:cNvCxnSpPr/>
                <p:nvPr/>
              </p:nvCxnSpPr>
              <p:spPr>
                <a:xfrm flipV="1">
                  <a:off x="2571750" y="4124325"/>
                  <a:ext cx="3013016" cy="8382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4517312" y="3329285"/>
                  <a:ext cx="866775" cy="461665"/>
                </a:xfrm>
                <a:prstGeom prst="rect">
                  <a:avLst/>
                </a:prstGeom>
                <a:solidFill>
                  <a:schemeClr val="bg1"/>
                </a:solidFill>
              </p:spPr>
              <p:txBody>
                <a:bodyPr wrap="square" rtlCol="0">
                  <a:spAutoFit/>
                </a:bodyPr>
                <a:lstStyle/>
                <a:p>
                  <a:r>
                    <a:rPr lang="pt-PT" sz="2400" dirty="0"/>
                    <a:t>AS</a:t>
                  </a:r>
                  <a:r>
                    <a:rPr lang="pt-PT" sz="2400" baseline="30000" dirty="0"/>
                    <a:t>1</a:t>
                  </a:r>
                  <a:endParaRPr lang="en-US" sz="2400" baseline="30000" dirty="0"/>
                </a:p>
              </p:txBody>
            </p:sp>
            <p:sp>
              <p:nvSpPr>
                <p:cNvPr id="16" name="TextBox 15"/>
                <p:cNvSpPr txBox="1"/>
                <p:nvPr/>
              </p:nvSpPr>
              <p:spPr>
                <a:xfrm>
                  <a:off x="5624513" y="3893492"/>
                  <a:ext cx="866775" cy="461665"/>
                </a:xfrm>
                <a:prstGeom prst="rect">
                  <a:avLst/>
                </a:prstGeom>
                <a:solidFill>
                  <a:schemeClr val="bg1"/>
                </a:solidFill>
              </p:spPr>
              <p:txBody>
                <a:bodyPr wrap="square" rtlCol="0">
                  <a:spAutoFit/>
                </a:bodyPr>
                <a:lstStyle/>
                <a:p>
                  <a:r>
                    <a:rPr lang="pt-PT" sz="2400" dirty="0"/>
                    <a:t>AS</a:t>
                  </a:r>
                  <a:r>
                    <a:rPr lang="pt-PT" sz="2400" baseline="30000" dirty="0"/>
                    <a:t>2</a:t>
                  </a:r>
                  <a:endParaRPr lang="en-US" sz="2400" baseline="30000" dirty="0"/>
                </a:p>
              </p:txBody>
            </p:sp>
            <p:sp>
              <p:nvSpPr>
                <p:cNvPr id="17" name="Rectangle 16"/>
                <p:cNvSpPr/>
                <p:nvPr/>
              </p:nvSpPr>
              <p:spPr>
                <a:xfrm>
                  <a:off x="5724525" y="2962275"/>
                  <a:ext cx="581025" cy="4953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1" name="Straight Connector 10"/>
              <p:cNvCxnSpPr/>
              <p:nvPr/>
            </p:nvCxnSpPr>
            <p:spPr>
              <a:xfrm flipV="1">
                <a:off x="3237153" y="3028950"/>
                <a:ext cx="744297" cy="268605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2937115" y="2995910"/>
                <a:ext cx="866775" cy="461665"/>
              </a:xfrm>
              <a:prstGeom prst="rect">
                <a:avLst/>
              </a:prstGeom>
              <a:solidFill>
                <a:schemeClr val="bg1"/>
              </a:solidFill>
            </p:spPr>
            <p:txBody>
              <a:bodyPr wrap="square" rtlCol="0">
                <a:spAutoFit/>
              </a:bodyPr>
              <a:lstStyle/>
              <a:p>
                <a:pPr algn="r"/>
                <a:r>
                  <a:rPr lang="pt-PT" sz="2400" dirty="0"/>
                  <a:t>AS</a:t>
                </a:r>
                <a:r>
                  <a:rPr lang="pt-PT" sz="2400" baseline="30000" dirty="0"/>
                  <a:t>3</a:t>
                </a:r>
                <a:endParaRPr lang="en-US" sz="2400" baseline="30000" dirty="0"/>
              </a:p>
            </p:txBody>
          </p:sp>
        </p:grpSp>
        <p:sp>
          <p:nvSpPr>
            <p:cNvPr id="6" name="Oval 5"/>
            <p:cNvSpPr/>
            <p:nvPr/>
          </p:nvSpPr>
          <p:spPr>
            <a:xfrm>
              <a:off x="4705350" y="4333875"/>
              <a:ext cx="148084" cy="16192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4891534" y="3754727"/>
              <a:ext cx="148084" cy="16192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5043934" y="3907127"/>
              <a:ext cx="148084" cy="16192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5317656" y="4162558"/>
              <a:ext cx="148084" cy="16192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TextBox 18">
            <a:extLst>
              <a:ext uri="{FF2B5EF4-FFF2-40B4-BE49-F238E27FC236}">
                <a16:creationId xmlns:a16="http://schemas.microsoft.com/office/drawing/2014/main" id="{BFDCFC1D-C769-486B-BF1B-15F995906B36}"/>
              </a:ext>
            </a:extLst>
          </p:cNvPr>
          <p:cNvSpPr txBox="1"/>
          <p:nvPr/>
        </p:nvSpPr>
        <p:spPr>
          <a:xfrm>
            <a:off x="305586" y="2670507"/>
            <a:ext cx="5544682" cy="2462213"/>
          </a:xfrm>
          <a:prstGeom prst="rect">
            <a:avLst/>
          </a:prstGeom>
          <a:noFill/>
        </p:spPr>
        <p:txBody>
          <a:bodyPr wrap="square">
            <a:spAutoFit/>
          </a:bodyPr>
          <a:lstStyle/>
          <a:p>
            <a:pPr marL="0" indent="0" algn="just">
              <a:spcBef>
                <a:spcPts val="600"/>
              </a:spcBef>
              <a:buNone/>
            </a:pPr>
            <a:r>
              <a:rPr lang="en-US" sz="1800" dirty="0"/>
              <a:t>The relative price adjustment is sufficiently rapid so that the goods-market equilibrium is determined by supply </a:t>
            </a:r>
          </a:p>
          <a:p>
            <a:pPr marL="0" indent="0" algn="just">
              <a:spcBef>
                <a:spcPts val="600"/>
              </a:spcBef>
              <a:buNone/>
            </a:pPr>
            <a:endParaRPr lang="en-US" sz="1800" dirty="0"/>
          </a:p>
          <a:p>
            <a:pPr marL="0" indent="0" algn="just">
              <a:spcBef>
                <a:spcPts val="600"/>
              </a:spcBef>
              <a:buNone/>
            </a:pPr>
            <a:r>
              <a:rPr lang="en-US" sz="1800" dirty="0"/>
              <a:t>In the AD-AS model, the AD curve moves toward the right but the AS curve is very steep and almost vertical: Producers agree to slightly increase supply only if prices increase a lot. Private demand is penalized ex-post by the rise in prices.</a:t>
            </a:r>
          </a:p>
        </p:txBody>
      </p:sp>
    </p:spTree>
    <p:extLst>
      <p:ext uri="{BB962C8B-B14F-4D97-AF65-F5344CB8AC3E}">
        <p14:creationId xmlns:p14="http://schemas.microsoft.com/office/powerpoint/2010/main" val="418817291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Posição de Conteúdo 2"/>
          <p:cNvSpPr>
            <a:spLocks noGrp="1"/>
          </p:cNvSpPr>
          <p:nvPr>
            <p:ph idx="1"/>
          </p:nvPr>
        </p:nvSpPr>
        <p:spPr>
          <a:xfrm>
            <a:off x="291796" y="680720"/>
            <a:ext cx="11056924" cy="5665489"/>
          </a:xfrm>
        </p:spPr>
        <p:txBody>
          <a:bodyPr>
            <a:noAutofit/>
          </a:bodyPr>
          <a:lstStyle/>
          <a:p>
            <a:pPr marL="0" indent="0" algn="just">
              <a:spcBef>
                <a:spcPts val="600"/>
              </a:spcBef>
              <a:buNone/>
            </a:pPr>
            <a:r>
              <a:rPr lang="en-US" sz="2400" b="1" dirty="0"/>
              <a:t>3. </a:t>
            </a:r>
            <a:r>
              <a:rPr lang="en-US" sz="2400" b="1" dirty="0" err="1"/>
              <a:t>Ricardian</a:t>
            </a:r>
            <a:r>
              <a:rPr lang="en-US" sz="2400" b="1" dirty="0"/>
              <a:t> equivalence</a:t>
            </a:r>
            <a:r>
              <a:rPr lang="en-US" sz="2400" dirty="0"/>
              <a:t>: </a:t>
            </a:r>
          </a:p>
          <a:p>
            <a:pPr marL="0" indent="0" algn="just">
              <a:spcBef>
                <a:spcPts val="600"/>
              </a:spcBef>
              <a:buNone/>
            </a:pPr>
            <a:endParaRPr lang="en-US" sz="2200" dirty="0"/>
          </a:p>
          <a:p>
            <a:pPr marL="0" indent="0" algn="just">
              <a:spcBef>
                <a:spcPts val="600"/>
              </a:spcBef>
              <a:buNone/>
            </a:pPr>
            <a:r>
              <a:rPr lang="en-US" sz="2000" dirty="0"/>
              <a:t>Neoclassical argument used (e.g. Robert Barro) to show that an expansionary FP (e.g. ↗G) would be ineffective as a response to an economic crisis because the resulting public deficit would lead to reduced private consumption (↘C). </a:t>
            </a:r>
          </a:p>
          <a:p>
            <a:pPr marL="0" indent="0" algn="just">
              <a:spcBef>
                <a:spcPts val="600"/>
              </a:spcBef>
              <a:buNone/>
            </a:pPr>
            <a:endParaRPr lang="en-US" sz="2000" dirty="0"/>
          </a:p>
          <a:p>
            <a:pPr marL="0" indent="0" algn="just">
              <a:spcBef>
                <a:spcPts val="600"/>
              </a:spcBef>
              <a:buNone/>
            </a:pPr>
            <a:r>
              <a:rPr lang="en-US" sz="2000" dirty="0"/>
              <a:t>The “equivalence” refers to the fact that it is indifferent to finance the public deficit with public debt (i.e. future taxation) or immediate taxation, because the outcome is the same: a reduction in current level of private consumption by </a:t>
            </a:r>
            <a:r>
              <a:rPr lang="en-US" sz="2000" dirty="0" err="1"/>
              <a:t>hhs</a:t>
            </a:r>
            <a:r>
              <a:rPr lang="en-US" sz="2000" dirty="0"/>
              <a:t>. </a:t>
            </a:r>
          </a:p>
          <a:p>
            <a:pPr marL="0" indent="0" algn="just">
              <a:spcBef>
                <a:spcPts val="600"/>
              </a:spcBef>
              <a:buNone/>
            </a:pPr>
            <a:endParaRPr lang="en-US" sz="2000" dirty="0"/>
          </a:p>
          <a:p>
            <a:pPr marL="0" indent="0" algn="just">
              <a:spcBef>
                <a:spcPts val="600"/>
              </a:spcBef>
              <a:buNone/>
            </a:pPr>
            <a:r>
              <a:rPr lang="en-US" sz="2000" dirty="0"/>
              <a:t>The argument relies on the </a:t>
            </a:r>
            <a:r>
              <a:rPr lang="en-US" sz="2000" i="1" dirty="0"/>
              <a:t>rational expectations hypothesis </a:t>
            </a:r>
            <a:r>
              <a:rPr lang="en-US" sz="2000" dirty="0"/>
              <a:t>to say that households respond to an increase in public spending (↗G) or tax cut (↘T) by restricting their current consumption C, instead of increasing it, because they expect that the public deficit will translate into higher future taxes and so prepare for it by increasing their savings and hence reduce consumption. That is, consumers save the additional income today to pay for expected future higher taxes.</a:t>
            </a:r>
          </a:p>
          <a:p>
            <a:pPr marL="0" indent="0" algn="just">
              <a:spcBef>
                <a:spcPts val="600"/>
              </a:spcBef>
              <a:buNone/>
            </a:pPr>
            <a:endParaRPr lang="en-US" sz="2000" dirty="0"/>
          </a:p>
          <a:p>
            <a:pPr marL="0" indent="0" algn="just">
              <a:spcBef>
                <a:spcPts val="600"/>
              </a:spcBef>
              <a:buNone/>
            </a:pPr>
            <a:endParaRPr lang="en-US" sz="2200" dirty="0"/>
          </a:p>
        </p:txBody>
      </p:sp>
    </p:spTree>
    <p:extLst>
      <p:ext uri="{BB962C8B-B14F-4D97-AF65-F5344CB8AC3E}">
        <p14:creationId xmlns:p14="http://schemas.microsoft.com/office/powerpoint/2010/main" val="1744034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Posição de Conteúdo 2"/>
          <p:cNvSpPr>
            <a:spLocks noGrp="1"/>
          </p:cNvSpPr>
          <p:nvPr>
            <p:ph idx="1"/>
          </p:nvPr>
        </p:nvSpPr>
        <p:spPr>
          <a:xfrm>
            <a:off x="377429" y="689414"/>
            <a:ext cx="11265931" cy="5271321"/>
          </a:xfrm>
        </p:spPr>
        <p:txBody>
          <a:bodyPr>
            <a:noAutofit/>
          </a:bodyPr>
          <a:lstStyle/>
          <a:p>
            <a:pPr marL="0" indent="0" algn="just">
              <a:buNone/>
            </a:pPr>
            <a:r>
              <a:rPr lang="en-US" sz="2400" b="1" dirty="0"/>
              <a:t>3. </a:t>
            </a:r>
            <a:r>
              <a:rPr lang="en-US" sz="2400" b="1" dirty="0" err="1"/>
              <a:t>Ricardian</a:t>
            </a:r>
            <a:r>
              <a:rPr lang="en-US" sz="2400" b="1" dirty="0"/>
              <a:t> equivalence</a:t>
            </a:r>
            <a:r>
              <a:rPr lang="en-US" sz="2400" dirty="0"/>
              <a:t>: </a:t>
            </a:r>
          </a:p>
          <a:p>
            <a:pPr marL="0" indent="0" algn="just">
              <a:buNone/>
            </a:pPr>
            <a:endParaRPr lang="en-US" sz="1500" dirty="0"/>
          </a:p>
          <a:p>
            <a:pPr marL="0" indent="0" algn="just">
              <a:buNone/>
            </a:pPr>
            <a:r>
              <a:rPr lang="en-US" sz="2200" dirty="0"/>
              <a:t>The </a:t>
            </a:r>
            <a:r>
              <a:rPr lang="en-US" sz="2200" dirty="0" err="1"/>
              <a:t>Ricardian</a:t>
            </a:r>
            <a:r>
              <a:rPr lang="en-US" sz="2200" dirty="0"/>
              <a:t> equivalence rests on very strong hypotheses, which often don’t hold:</a:t>
            </a:r>
          </a:p>
          <a:p>
            <a:pPr marL="457200" indent="-457200" algn="just">
              <a:spcBef>
                <a:spcPts val="600"/>
              </a:spcBef>
              <a:spcAft>
                <a:spcPts val="1500"/>
              </a:spcAft>
              <a:buFont typeface="+mj-lt"/>
              <a:buAutoNum type="arabicPeriod"/>
            </a:pPr>
            <a:r>
              <a:rPr lang="en-US" sz="2200" i="1" dirty="0"/>
              <a:t>Rational expectations </a:t>
            </a:r>
            <a:r>
              <a:rPr lang="en-US" sz="2200" dirty="0"/>
              <a:t>of households (able to “see through” the effect of the short-term fiscal expansion and anticipate future taxes). (plus, </a:t>
            </a:r>
            <a:r>
              <a:rPr lang="en-US" sz="2200" dirty="0" err="1"/>
              <a:t>hhs</a:t>
            </a:r>
            <a:r>
              <a:rPr lang="en-US" sz="2200" dirty="0"/>
              <a:t> may want to use savings to buy public debt)</a:t>
            </a:r>
          </a:p>
          <a:p>
            <a:pPr marL="457200" indent="-457200" algn="just">
              <a:spcBef>
                <a:spcPts val="600"/>
              </a:spcBef>
              <a:spcAft>
                <a:spcPts val="1500"/>
              </a:spcAft>
              <a:buFont typeface="+mj-lt"/>
              <a:buAutoNum type="arabicPeriod"/>
            </a:pPr>
            <a:r>
              <a:rPr lang="en-US" sz="2200" i="1" dirty="0"/>
              <a:t>Fiscal expansion is assumed to be unproductive</a:t>
            </a:r>
            <a:r>
              <a:rPr lang="en-US" sz="2200" dirty="0"/>
              <a:t>, which is likely untrue since public expenditure in research, education, public infrastructure are expected to increase productivity.</a:t>
            </a:r>
          </a:p>
          <a:p>
            <a:pPr marL="457200" indent="-457200" algn="just">
              <a:spcBef>
                <a:spcPts val="600"/>
              </a:spcBef>
              <a:spcAft>
                <a:spcPts val="1500"/>
              </a:spcAft>
              <a:buFont typeface="+mj-lt"/>
              <a:buAutoNum type="arabicPeriod"/>
            </a:pPr>
            <a:r>
              <a:rPr lang="en-US" sz="2200" i="1" dirty="0"/>
              <a:t>Perfect functioning of the credit markets</a:t>
            </a:r>
            <a:r>
              <a:rPr lang="en-GB" sz="2200" i="1" dirty="0"/>
              <a:t>: </a:t>
            </a:r>
            <a:r>
              <a:rPr lang="en-GB" sz="2200" dirty="0"/>
              <a:t>credit constrained consumers facing higher borrowing costs will prefer to spend the additional income so ∆S=0, so there is no crowding-out </a:t>
            </a:r>
            <a:endParaRPr lang="en-US" sz="2200" dirty="0"/>
          </a:p>
          <a:p>
            <a:pPr marL="457200" indent="-457200" algn="just">
              <a:spcBef>
                <a:spcPts val="600"/>
              </a:spcBef>
              <a:spcAft>
                <a:spcPts val="1500"/>
              </a:spcAft>
              <a:buFont typeface="+mj-lt"/>
              <a:buAutoNum type="arabicPeriod"/>
            </a:pPr>
            <a:r>
              <a:rPr lang="en-US" sz="2200" i="1" dirty="0"/>
              <a:t>Infinitely lived households who treat the well-being of the forthcoming generations in the same way as they treat their own</a:t>
            </a:r>
            <a:r>
              <a:rPr lang="en-US" sz="2200" dirty="0"/>
              <a:t>. Real households, however, are mortal, and do not care about future generations as much as they care about themselves or their own children</a:t>
            </a:r>
          </a:p>
          <a:p>
            <a:pPr marL="457200" indent="-457200" algn="just">
              <a:spcBef>
                <a:spcPts val="600"/>
              </a:spcBef>
              <a:buFont typeface="+mj-lt"/>
              <a:buAutoNum type="arabicPeriod"/>
            </a:pPr>
            <a:endParaRPr lang="pt-PT" sz="2400" b="1" dirty="0"/>
          </a:p>
        </p:txBody>
      </p:sp>
    </p:spTree>
    <p:extLst>
      <p:ext uri="{BB962C8B-B14F-4D97-AF65-F5344CB8AC3E}">
        <p14:creationId xmlns:p14="http://schemas.microsoft.com/office/powerpoint/2010/main" val="172368857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01514" y="210673"/>
            <a:ext cx="10515600" cy="787814"/>
          </a:xfrm>
        </p:spPr>
        <p:txBody>
          <a:bodyPr>
            <a:noAutofit/>
          </a:bodyPr>
          <a:lstStyle/>
          <a:p>
            <a:r>
              <a:rPr lang="en-US" sz="3200" b="1" dirty="0">
                <a:latin typeface="+mn-lt"/>
              </a:rPr>
              <a:t>Supply-side effects and reconciliation attempts</a:t>
            </a:r>
            <a:endParaRPr lang="pt-PT" sz="3200" b="1" dirty="0">
              <a:latin typeface="+mn-lt"/>
            </a:endParaRPr>
          </a:p>
        </p:txBody>
      </p:sp>
      <p:sp>
        <p:nvSpPr>
          <p:cNvPr id="3" name="Marcador de Posição de Conteúdo 2"/>
          <p:cNvSpPr>
            <a:spLocks noGrp="1"/>
          </p:cNvSpPr>
          <p:nvPr>
            <p:ph idx="1"/>
          </p:nvPr>
        </p:nvSpPr>
        <p:spPr>
          <a:xfrm>
            <a:off x="256627" y="1165567"/>
            <a:ext cx="11437142" cy="5130458"/>
          </a:xfrm>
        </p:spPr>
        <p:txBody>
          <a:bodyPr>
            <a:noAutofit/>
          </a:bodyPr>
          <a:lstStyle/>
          <a:p>
            <a:pPr algn="just"/>
            <a:r>
              <a:rPr lang="en-US" sz="2000" dirty="0"/>
              <a:t>We saw that fiscal policy affects output through shifts to the AD curve in the short run and this effect can be measured by the Keynesian multiplier</a:t>
            </a:r>
          </a:p>
          <a:p>
            <a:pPr algn="just"/>
            <a:endParaRPr lang="en-US" sz="2000" dirty="0"/>
          </a:p>
          <a:p>
            <a:pPr algn="just"/>
            <a:r>
              <a:rPr lang="en-US" sz="2000" dirty="0"/>
              <a:t>The magnitude of the Keynesian multiplier is affected by several factors including the marginal propensity to consume c, marginal propensity to import m, taxes t, etc.</a:t>
            </a:r>
          </a:p>
          <a:p>
            <a:pPr algn="just"/>
            <a:endParaRPr lang="en-US" sz="2000" dirty="0"/>
          </a:p>
          <a:p>
            <a:pPr algn="just"/>
            <a:r>
              <a:rPr lang="en-US" sz="2000" dirty="0"/>
              <a:t>The neoclassical critics of the Keynesian multiplier also presented reasons for its ineffectiveness (e.g. crowding-out, </a:t>
            </a:r>
            <a:r>
              <a:rPr lang="en-US" sz="2000" dirty="0" err="1"/>
              <a:t>Ricardian</a:t>
            </a:r>
            <a:r>
              <a:rPr lang="en-US" sz="2000" dirty="0"/>
              <a:t> equivalence, supply rigidity)</a:t>
            </a:r>
          </a:p>
          <a:p>
            <a:pPr algn="just"/>
            <a:endParaRPr lang="en-US" sz="2000" dirty="0"/>
          </a:p>
          <a:p>
            <a:pPr algn="just"/>
            <a:r>
              <a:rPr lang="en-US" sz="2000" dirty="0"/>
              <a:t>These issues raised doubts about the effectiveness of FP and help understand the shift to supply-side policies during the 80s and 90s. During these periods FP was mostly concerned with public finance sustainability while tax cuts were still seen as affecting output positively</a:t>
            </a:r>
          </a:p>
          <a:p>
            <a:pPr algn="just"/>
            <a:endParaRPr lang="en-US" sz="2000" dirty="0"/>
          </a:p>
        </p:txBody>
      </p:sp>
    </p:spTree>
    <p:extLst>
      <p:ext uri="{BB962C8B-B14F-4D97-AF65-F5344CB8AC3E}">
        <p14:creationId xmlns:p14="http://schemas.microsoft.com/office/powerpoint/2010/main" val="3840417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55566" y="284766"/>
            <a:ext cx="10515600" cy="787814"/>
          </a:xfrm>
        </p:spPr>
        <p:txBody>
          <a:bodyPr>
            <a:noAutofit/>
          </a:bodyPr>
          <a:lstStyle/>
          <a:p>
            <a:r>
              <a:rPr lang="pt-PT" sz="3200" b="1" dirty="0">
                <a:latin typeface="+mn-lt"/>
              </a:rPr>
              <a:t>Fiscal policy (FP)</a:t>
            </a:r>
          </a:p>
        </p:txBody>
      </p:sp>
      <p:sp>
        <p:nvSpPr>
          <p:cNvPr id="3" name="Marcador de Posição de Conteúdo 2"/>
          <p:cNvSpPr>
            <a:spLocks noGrp="1"/>
          </p:cNvSpPr>
          <p:nvPr>
            <p:ph idx="1"/>
          </p:nvPr>
        </p:nvSpPr>
        <p:spPr>
          <a:xfrm>
            <a:off x="555566" y="1315037"/>
            <a:ext cx="10924309" cy="4795424"/>
          </a:xfrm>
        </p:spPr>
        <p:txBody>
          <a:bodyPr>
            <a:normAutofit/>
          </a:bodyPr>
          <a:lstStyle/>
          <a:p>
            <a:pPr algn="just"/>
            <a:r>
              <a:rPr lang="en-GB" sz="2400" dirty="0"/>
              <a:t>FP can simultaneously fulfil the three functions of allocation, stabilisation, and redistribution </a:t>
            </a:r>
          </a:p>
          <a:p>
            <a:pPr algn="just"/>
            <a:endParaRPr lang="en-GB" sz="2600" dirty="0"/>
          </a:p>
          <a:p>
            <a:pPr algn="just"/>
            <a:r>
              <a:rPr lang="en-GB" sz="2400" dirty="0"/>
              <a:t>However, Fiscal policy</a:t>
            </a:r>
            <a:r>
              <a:rPr lang="en-GB" sz="2400" b="1" dirty="0"/>
              <a:t> usually refers to the stabilisation function: it is aimed primarily at changing income and employment in the short run</a:t>
            </a:r>
            <a:endParaRPr lang="en-US" sz="2400" b="1" dirty="0"/>
          </a:p>
          <a:p>
            <a:pPr algn="just"/>
            <a:endParaRPr lang="en-GB" sz="2600" dirty="0"/>
          </a:p>
          <a:p>
            <a:pPr marL="457200" lvl="1" indent="0" algn="just">
              <a:buNone/>
            </a:pPr>
            <a:r>
              <a:rPr lang="en-GB" dirty="0"/>
              <a:t>“the </a:t>
            </a:r>
            <a:r>
              <a:rPr lang="en-GB" b="1" dirty="0"/>
              <a:t>set of decisions or rules regarding taxes and public expenditures for purposes of dampening the fluctuations</a:t>
            </a:r>
            <a:r>
              <a:rPr lang="en-GB" dirty="0"/>
              <a:t> of the economic cycle in order to keep unemployment close to its equilibrium value and thus avoid the build-up of deflationary or inflationary pressures” </a:t>
            </a:r>
          </a:p>
          <a:p>
            <a:pPr marL="0" indent="0" algn="just">
              <a:buNone/>
            </a:pPr>
            <a:endParaRPr lang="en-US" sz="2600" dirty="0"/>
          </a:p>
          <a:p>
            <a:pPr algn="just"/>
            <a:endParaRPr lang="en-US" sz="2600" dirty="0"/>
          </a:p>
          <a:p>
            <a:pPr algn="just"/>
            <a:endParaRPr lang="en-US" sz="2600" dirty="0"/>
          </a:p>
        </p:txBody>
      </p:sp>
    </p:spTree>
    <p:extLst>
      <p:ext uri="{BB962C8B-B14F-4D97-AF65-F5344CB8AC3E}">
        <p14:creationId xmlns:p14="http://schemas.microsoft.com/office/powerpoint/2010/main" val="175758013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245856"/>
            <a:ext cx="10515600" cy="787814"/>
          </a:xfrm>
        </p:spPr>
        <p:txBody>
          <a:bodyPr>
            <a:noAutofit/>
          </a:bodyPr>
          <a:lstStyle/>
          <a:p>
            <a:r>
              <a:rPr lang="en-US" sz="3200" b="1" dirty="0">
                <a:latin typeface="+mn-lt"/>
              </a:rPr>
              <a:t>Supply-side effects and reconciliation attempts</a:t>
            </a:r>
            <a:endParaRPr lang="pt-PT" sz="3200" b="1" dirty="0">
              <a:latin typeface="+mn-lt"/>
            </a:endParaRPr>
          </a:p>
        </p:txBody>
      </p:sp>
      <p:sp>
        <p:nvSpPr>
          <p:cNvPr id="3" name="Marcador de Posição de Conteúdo 2"/>
          <p:cNvSpPr>
            <a:spLocks noGrp="1"/>
          </p:cNvSpPr>
          <p:nvPr>
            <p:ph idx="1"/>
          </p:nvPr>
        </p:nvSpPr>
        <p:spPr>
          <a:xfrm>
            <a:off x="668740" y="1339948"/>
            <a:ext cx="10930832" cy="4795424"/>
          </a:xfrm>
        </p:spPr>
        <p:txBody>
          <a:bodyPr>
            <a:noAutofit/>
          </a:bodyPr>
          <a:lstStyle/>
          <a:p>
            <a:pPr algn="just"/>
            <a:r>
              <a:rPr lang="en-US" sz="2200" b="1" dirty="0"/>
              <a:t>Tax cuts: </a:t>
            </a:r>
            <a:r>
              <a:rPr lang="en-US" sz="2200" dirty="0"/>
              <a:t>Both neoclassical and Keynesians models recommend tax cuts to stimulate economic growth, but the neoclassical view is that tax cuts stimulate supply and can raise potential output, while for the Keynesian models it boosts demand through induced rise in disposable income </a:t>
            </a:r>
          </a:p>
          <a:p>
            <a:pPr algn="just"/>
            <a:endParaRPr lang="pt-PT" sz="2200" dirty="0"/>
          </a:p>
          <a:p>
            <a:pPr algn="just"/>
            <a:r>
              <a:rPr lang="en-US" sz="2200" b="1" dirty="0"/>
              <a:t>Public spending:</a:t>
            </a:r>
            <a:r>
              <a:rPr lang="en-US" sz="2200" dirty="0"/>
              <a:t> In full disagreement with Keynesian models, neoclassical models deny any positive short-run effect of public spending while emphasizing its implications in terms of future rises in taxes which, if rationally anticipated, have a negative short-term impact on consumption (Ricardian equivalence). They advocate for cuts to public spending to ensure lower taxation in future and thus stronger long-term growth</a:t>
            </a:r>
          </a:p>
          <a:p>
            <a:pPr algn="just"/>
            <a:endParaRPr lang="pt-PT" sz="2200" dirty="0"/>
          </a:p>
        </p:txBody>
      </p:sp>
    </p:spTree>
    <p:extLst>
      <p:ext uri="{BB962C8B-B14F-4D97-AF65-F5344CB8AC3E}">
        <p14:creationId xmlns:p14="http://schemas.microsoft.com/office/powerpoint/2010/main" val="359497493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01514" y="210673"/>
            <a:ext cx="10515600" cy="787814"/>
          </a:xfrm>
        </p:spPr>
        <p:txBody>
          <a:bodyPr>
            <a:noAutofit/>
          </a:bodyPr>
          <a:lstStyle/>
          <a:p>
            <a:r>
              <a:rPr lang="en-US" sz="3200" b="1" dirty="0">
                <a:latin typeface="+mn-lt"/>
              </a:rPr>
              <a:t>Supply-side effects and reconciliation attempts</a:t>
            </a:r>
            <a:endParaRPr lang="pt-PT" sz="3200" b="1" dirty="0">
              <a:latin typeface="+mn-lt"/>
            </a:endParaRPr>
          </a:p>
        </p:txBody>
      </p:sp>
      <p:sp>
        <p:nvSpPr>
          <p:cNvPr id="4" name="Rectangle 3"/>
          <p:cNvSpPr/>
          <p:nvPr/>
        </p:nvSpPr>
        <p:spPr>
          <a:xfrm>
            <a:off x="315789" y="1374583"/>
            <a:ext cx="5742111" cy="4154984"/>
          </a:xfrm>
          <a:prstGeom prst="rect">
            <a:avLst/>
          </a:prstGeom>
        </p:spPr>
        <p:txBody>
          <a:bodyPr wrap="square">
            <a:spAutoFit/>
          </a:bodyPr>
          <a:lstStyle/>
          <a:p>
            <a:pPr marL="342900" indent="-342900" algn="just">
              <a:buFont typeface="Arial" panose="020B0604020202020204" pitchFamily="34" charset="0"/>
              <a:buChar char="•"/>
            </a:pPr>
            <a:r>
              <a:rPr lang="en-US" sz="2200" dirty="0"/>
              <a:t>Neoclassical models generally deny any significant impact of counter-cyclical fiscal policies</a:t>
            </a:r>
          </a:p>
          <a:p>
            <a:pPr marL="342900" indent="-342900" algn="just">
              <a:buFont typeface="Arial" panose="020B0604020202020204" pitchFamily="34" charset="0"/>
              <a:buChar char="•"/>
            </a:pPr>
            <a:endParaRPr lang="en-US" sz="2200" dirty="0"/>
          </a:p>
          <a:p>
            <a:pPr marL="342900" indent="-342900" algn="just">
              <a:buFont typeface="Arial" panose="020B0604020202020204" pitchFamily="34" charset="0"/>
              <a:buChar char="•"/>
            </a:pPr>
            <a:r>
              <a:rPr lang="en-US" sz="2200" dirty="0"/>
              <a:t>However, they underline the usefulness of tax cuts to increase aggregate supply and raise potential output</a:t>
            </a:r>
          </a:p>
          <a:p>
            <a:pPr marL="342900" indent="-342900" algn="just">
              <a:buFont typeface="Arial" panose="020B0604020202020204" pitchFamily="34" charset="0"/>
              <a:buChar char="•"/>
            </a:pPr>
            <a:endParaRPr lang="pt-PT" sz="2200" dirty="0"/>
          </a:p>
          <a:p>
            <a:pPr marL="342900" indent="-342900" algn="just">
              <a:buFont typeface="Arial" panose="020B0604020202020204" pitchFamily="34" charset="0"/>
              <a:buChar char="•"/>
            </a:pPr>
            <a:r>
              <a:rPr lang="en-US" sz="2200" dirty="0">
                <a:ea typeface="Times New Roman" panose="02020603050405020304" pitchFamily="18" charset="0"/>
              </a:rPr>
              <a:t>In the AD-AS model, a tax cut moves the supply curve downward, increasing output and reducing prices </a:t>
            </a:r>
          </a:p>
          <a:p>
            <a:pPr marL="342900" indent="-342900" algn="just">
              <a:buFont typeface="Arial" panose="020B0604020202020204" pitchFamily="34" charset="0"/>
              <a:buChar char="•"/>
            </a:pPr>
            <a:endParaRPr lang="en-US" sz="2200" dirty="0"/>
          </a:p>
        </p:txBody>
      </p:sp>
      <p:pic>
        <p:nvPicPr>
          <p:cNvPr id="5" name="Marcador de Posição de Conteúdo 3">
            <a:extLst>
              <a:ext uri="{FF2B5EF4-FFF2-40B4-BE49-F238E27FC236}">
                <a16:creationId xmlns:a16="http://schemas.microsoft.com/office/drawing/2014/main" id="{F05DE111-7368-489A-BD12-016A89E997F3}"/>
              </a:ext>
            </a:extLst>
          </p:cNvPr>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6156200" y="1221397"/>
            <a:ext cx="6035800" cy="4979377"/>
          </a:xfrm>
          <a:prstGeom prst="rect">
            <a:avLst/>
          </a:prstGeom>
          <a:noFill/>
          <a:ln>
            <a:noFill/>
          </a:ln>
        </p:spPr>
      </p:pic>
    </p:spTree>
    <p:extLst>
      <p:ext uri="{BB962C8B-B14F-4D97-AF65-F5344CB8AC3E}">
        <p14:creationId xmlns:p14="http://schemas.microsoft.com/office/powerpoint/2010/main" val="81007416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24050" y="327743"/>
            <a:ext cx="4634552" cy="787814"/>
          </a:xfrm>
        </p:spPr>
        <p:txBody>
          <a:bodyPr>
            <a:noAutofit/>
          </a:bodyPr>
          <a:lstStyle/>
          <a:p>
            <a:r>
              <a:rPr lang="en-US" sz="3200" b="1" dirty="0">
                <a:latin typeface="+mn-lt"/>
              </a:rPr>
              <a:t>Supply side &amp; Reconciliation attempts</a:t>
            </a:r>
            <a:endParaRPr lang="pt-PT" sz="3200" b="1" dirty="0">
              <a:latin typeface="+mn-lt"/>
            </a:endParaRPr>
          </a:p>
        </p:txBody>
      </p:sp>
      <p:graphicFrame>
        <p:nvGraphicFramePr>
          <p:cNvPr id="4" name="Table 3"/>
          <p:cNvGraphicFramePr>
            <a:graphicFrameLocks noGrp="1"/>
          </p:cNvGraphicFramePr>
          <p:nvPr/>
        </p:nvGraphicFramePr>
        <p:xfrm>
          <a:off x="5022377" y="164165"/>
          <a:ext cx="7005850" cy="6473206"/>
        </p:xfrm>
        <a:graphic>
          <a:graphicData uri="http://schemas.openxmlformats.org/drawingml/2006/table">
            <a:tbl>
              <a:tblPr firstRow="1" firstCol="1" bandRow="1">
                <a:tableStyleId>{073A0DAA-6AF3-43AB-8588-CEC1D06C72B9}</a:tableStyleId>
              </a:tblPr>
              <a:tblGrid>
                <a:gridCol w="1684984">
                  <a:extLst>
                    <a:ext uri="{9D8B030D-6E8A-4147-A177-3AD203B41FA5}">
                      <a16:colId xmlns:a16="http://schemas.microsoft.com/office/drawing/2014/main" val="20000"/>
                    </a:ext>
                  </a:extLst>
                </a:gridCol>
                <a:gridCol w="1773622">
                  <a:extLst>
                    <a:ext uri="{9D8B030D-6E8A-4147-A177-3AD203B41FA5}">
                      <a16:colId xmlns:a16="http://schemas.microsoft.com/office/drawing/2014/main" val="20001"/>
                    </a:ext>
                  </a:extLst>
                </a:gridCol>
                <a:gridCol w="1773622">
                  <a:extLst>
                    <a:ext uri="{9D8B030D-6E8A-4147-A177-3AD203B41FA5}">
                      <a16:colId xmlns:a16="http://schemas.microsoft.com/office/drawing/2014/main" val="20002"/>
                    </a:ext>
                  </a:extLst>
                </a:gridCol>
                <a:gridCol w="1773622">
                  <a:extLst>
                    <a:ext uri="{9D8B030D-6E8A-4147-A177-3AD203B41FA5}">
                      <a16:colId xmlns:a16="http://schemas.microsoft.com/office/drawing/2014/main" val="20003"/>
                    </a:ext>
                  </a:extLst>
                </a:gridCol>
              </a:tblGrid>
              <a:tr h="407446">
                <a:tc>
                  <a:txBody>
                    <a:bodyPr/>
                    <a:lstStyle/>
                    <a:p>
                      <a:pPr algn="l">
                        <a:spcAft>
                          <a:spcPts val="0"/>
                        </a:spcAft>
                      </a:pPr>
                      <a:r>
                        <a:rPr lang="en-US" sz="1400" dirty="0">
                          <a:effectLst/>
                        </a:rPr>
                        <a:t>Models explaining alternative outcomes</a:t>
                      </a:r>
                      <a:endParaRPr lang="pt-PT" sz="1400" dirty="0">
                        <a:effectLst/>
                        <a:latin typeface="Times New Roman" panose="02020603050405020304" pitchFamily="18" charset="0"/>
                        <a:ea typeface="Times New Roman" panose="02020603050405020304" pitchFamily="18" charset="0"/>
                      </a:endParaRPr>
                    </a:p>
                  </a:txBody>
                  <a:tcPr marL="51529" marR="51529" marT="0" marB="0"/>
                </a:tc>
                <a:tc>
                  <a:txBody>
                    <a:bodyPr/>
                    <a:lstStyle/>
                    <a:p>
                      <a:pPr algn="l">
                        <a:spcAft>
                          <a:spcPts val="0"/>
                        </a:spcAft>
                      </a:pPr>
                      <a:r>
                        <a:rPr lang="en-US" sz="1400" dirty="0">
                          <a:effectLst/>
                        </a:rPr>
                        <a:t>Hypothesis</a:t>
                      </a:r>
                      <a:endParaRPr lang="pt-PT" sz="1400" dirty="0">
                        <a:effectLst/>
                        <a:latin typeface="Times New Roman" panose="02020603050405020304" pitchFamily="18" charset="0"/>
                        <a:ea typeface="Times New Roman" panose="02020603050405020304" pitchFamily="18" charset="0"/>
                      </a:endParaRPr>
                    </a:p>
                  </a:txBody>
                  <a:tcPr marL="51529" marR="51529" marT="0" marB="0"/>
                </a:tc>
                <a:tc>
                  <a:txBody>
                    <a:bodyPr/>
                    <a:lstStyle/>
                    <a:p>
                      <a:pPr algn="l">
                        <a:spcAft>
                          <a:spcPts val="0"/>
                        </a:spcAft>
                      </a:pPr>
                      <a:r>
                        <a:rPr lang="en-US" sz="1400">
                          <a:effectLst/>
                        </a:rPr>
                        <a:t>Mechanisms</a:t>
                      </a:r>
                      <a:endParaRPr lang="pt-PT" sz="1400">
                        <a:effectLst/>
                        <a:latin typeface="Times New Roman" panose="02020603050405020304" pitchFamily="18" charset="0"/>
                        <a:ea typeface="Times New Roman" panose="02020603050405020304" pitchFamily="18" charset="0"/>
                      </a:endParaRPr>
                    </a:p>
                  </a:txBody>
                  <a:tcPr marL="51529" marR="51529" marT="0" marB="0"/>
                </a:tc>
                <a:tc>
                  <a:txBody>
                    <a:bodyPr/>
                    <a:lstStyle/>
                    <a:p>
                      <a:pPr algn="l">
                        <a:spcAft>
                          <a:spcPts val="0"/>
                        </a:spcAft>
                      </a:pPr>
                      <a:r>
                        <a:rPr lang="en-US" sz="1400" dirty="0">
                          <a:effectLst/>
                        </a:rPr>
                        <a:t>Effect of a fiscal contraction</a:t>
                      </a:r>
                      <a:endParaRPr lang="pt-PT" sz="1400" dirty="0">
                        <a:effectLst/>
                        <a:latin typeface="Times New Roman" panose="02020603050405020304" pitchFamily="18" charset="0"/>
                        <a:ea typeface="Times New Roman" panose="02020603050405020304" pitchFamily="18" charset="0"/>
                      </a:endParaRPr>
                    </a:p>
                  </a:txBody>
                  <a:tcPr marL="51529" marR="51529" marT="0" marB="0"/>
                </a:tc>
                <a:extLst>
                  <a:ext uri="{0D108BD9-81ED-4DB2-BD59-A6C34878D82A}">
                    <a16:rowId xmlns:a16="http://schemas.microsoft.com/office/drawing/2014/main" val="10000"/>
                  </a:ext>
                </a:extLst>
              </a:tr>
              <a:tr h="925846">
                <a:tc>
                  <a:txBody>
                    <a:bodyPr/>
                    <a:lstStyle/>
                    <a:p>
                      <a:pPr algn="l">
                        <a:spcAft>
                          <a:spcPts val="0"/>
                        </a:spcAft>
                      </a:pPr>
                      <a:r>
                        <a:rPr lang="en-US" sz="1400">
                          <a:effectLst/>
                        </a:rPr>
                        <a:t>Neo-Keynesian models</a:t>
                      </a:r>
                      <a:endParaRPr lang="pt-PT" sz="1400">
                        <a:effectLst/>
                        <a:latin typeface="Times New Roman" panose="02020603050405020304" pitchFamily="18" charset="0"/>
                        <a:ea typeface="Times New Roman" panose="02020603050405020304" pitchFamily="18" charset="0"/>
                      </a:endParaRPr>
                    </a:p>
                  </a:txBody>
                  <a:tcPr marL="51529" marR="51529" marT="0" marB="0"/>
                </a:tc>
                <a:tc>
                  <a:txBody>
                    <a:bodyPr/>
                    <a:lstStyle/>
                    <a:p>
                      <a:pPr algn="l">
                        <a:spcAft>
                          <a:spcPts val="0"/>
                        </a:spcAft>
                      </a:pPr>
                      <a:r>
                        <a:rPr lang="en-US" sz="1400">
                          <a:effectLst/>
                        </a:rPr>
                        <a:t>Short-medium-term horizon. Flexible supply conditions.</a:t>
                      </a:r>
                      <a:endParaRPr lang="pt-PT" sz="1400">
                        <a:effectLst/>
                        <a:latin typeface="Times New Roman" panose="02020603050405020304" pitchFamily="18" charset="0"/>
                        <a:ea typeface="Times New Roman" panose="02020603050405020304" pitchFamily="18" charset="0"/>
                      </a:endParaRPr>
                    </a:p>
                  </a:txBody>
                  <a:tcPr marL="51529" marR="51529" marT="0" marB="0"/>
                </a:tc>
                <a:tc>
                  <a:txBody>
                    <a:bodyPr/>
                    <a:lstStyle/>
                    <a:p>
                      <a:pPr algn="l">
                        <a:spcAft>
                          <a:spcPts val="0"/>
                        </a:spcAft>
                      </a:pPr>
                      <a:r>
                        <a:rPr lang="en-US" sz="1400">
                          <a:effectLst/>
                        </a:rPr>
                        <a:t>Partial financial crowding-out. Absence of nonlinearities.</a:t>
                      </a:r>
                      <a:endParaRPr lang="pt-PT" sz="1400">
                        <a:effectLst/>
                      </a:endParaRPr>
                    </a:p>
                    <a:p>
                      <a:pPr algn="l">
                        <a:spcAft>
                          <a:spcPts val="0"/>
                        </a:spcAft>
                      </a:pPr>
                      <a:r>
                        <a:rPr lang="en-US" sz="1400">
                          <a:effectLst/>
                        </a:rPr>
                        <a:t>KEYNESIAN</a:t>
                      </a:r>
                      <a:endParaRPr lang="pt-PT" sz="1400">
                        <a:effectLst/>
                        <a:latin typeface="Times New Roman" panose="02020603050405020304" pitchFamily="18" charset="0"/>
                        <a:ea typeface="Times New Roman" panose="02020603050405020304" pitchFamily="18" charset="0"/>
                      </a:endParaRPr>
                    </a:p>
                  </a:txBody>
                  <a:tcPr marL="51529" marR="51529" marT="0" marB="0"/>
                </a:tc>
                <a:tc>
                  <a:txBody>
                    <a:bodyPr/>
                    <a:lstStyle/>
                    <a:p>
                      <a:pPr algn="l">
                        <a:spcAft>
                          <a:spcPts val="0"/>
                        </a:spcAft>
                      </a:pPr>
                      <a:r>
                        <a:rPr lang="en-US" sz="1400">
                          <a:effectLst/>
                        </a:rPr>
                        <a:t>Recessionary</a:t>
                      </a:r>
                      <a:endParaRPr lang="pt-PT" sz="1400">
                        <a:effectLst/>
                        <a:latin typeface="Times New Roman" panose="02020603050405020304" pitchFamily="18" charset="0"/>
                        <a:ea typeface="Times New Roman" panose="02020603050405020304" pitchFamily="18" charset="0"/>
                      </a:endParaRPr>
                    </a:p>
                  </a:txBody>
                  <a:tcPr marL="51529" marR="51529" marT="0" marB="0"/>
                </a:tc>
                <a:extLst>
                  <a:ext uri="{0D108BD9-81ED-4DB2-BD59-A6C34878D82A}">
                    <a16:rowId xmlns:a16="http://schemas.microsoft.com/office/drawing/2014/main" val="10001"/>
                  </a:ext>
                </a:extLst>
              </a:tr>
              <a:tr h="1490769">
                <a:tc>
                  <a:txBody>
                    <a:bodyPr/>
                    <a:lstStyle/>
                    <a:p>
                      <a:pPr algn="l">
                        <a:spcAft>
                          <a:spcPts val="0"/>
                        </a:spcAft>
                      </a:pPr>
                      <a:r>
                        <a:rPr lang="en-US" sz="1400" dirty="0" err="1">
                          <a:effectLst/>
                        </a:rPr>
                        <a:t>Ricardian</a:t>
                      </a:r>
                      <a:r>
                        <a:rPr lang="en-US" sz="1400" dirty="0">
                          <a:effectLst/>
                        </a:rPr>
                        <a:t> equivalence</a:t>
                      </a:r>
                      <a:endParaRPr lang="pt-PT" sz="1400" dirty="0">
                        <a:effectLst/>
                        <a:latin typeface="Times New Roman" panose="02020603050405020304" pitchFamily="18" charset="0"/>
                        <a:ea typeface="Times New Roman" panose="02020603050405020304" pitchFamily="18" charset="0"/>
                      </a:endParaRPr>
                    </a:p>
                  </a:txBody>
                  <a:tcPr marL="51529" marR="51529" marT="0" marB="0"/>
                </a:tc>
                <a:tc>
                  <a:txBody>
                    <a:bodyPr/>
                    <a:lstStyle/>
                    <a:p>
                      <a:pPr algn="l">
                        <a:spcAft>
                          <a:spcPts val="0"/>
                        </a:spcAft>
                      </a:pPr>
                      <a:r>
                        <a:rPr lang="en-US" sz="1400">
                          <a:effectLst/>
                        </a:rPr>
                        <a:t>Intertemporal budget constraint. Consumers with infinite horizon. Rational expectations.</a:t>
                      </a:r>
                      <a:endParaRPr lang="pt-PT" sz="1400">
                        <a:effectLst/>
                        <a:latin typeface="Times New Roman" panose="02020603050405020304" pitchFamily="18" charset="0"/>
                        <a:ea typeface="Times New Roman" panose="02020603050405020304" pitchFamily="18" charset="0"/>
                      </a:endParaRPr>
                    </a:p>
                  </a:txBody>
                  <a:tcPr marL="51529" marR="51529" marT="0" marB="0"/>
                </a:tc>
                <a:tc>
                  <a:txBody>
                    <a:bodyPr/>
                    <a:lstStyle/>
                    <a:p>
                      <a:pPr algn="l">
                        <a:spcAft>
                          <a:spcPts val="0"/>
                        </a:spcAft>
                      </a:pPr>
                      <a:r>
                        <a:rPr lang="en-US" sz="1400" dirty="0">
                          <a:effectLst/>
                        </a:rPr>
                        <a:t>Crowding-out one for one of private consumption by public consumption. Neutrality of the deficit.</a:t>
                      </a:r>
                      <a:endParaRPr lang="pt-PT" sz="1400" dirty="0">
                        <a:effectLst/>
                      </a:endParaRPr>
                    </a:p>
                    <a:p>
                      <a:pPr algn="l">
                        <a:spcAft>
                          <a:spcPts val="0"/>
                        </a:spcAft>
                      </a:pPr>
                      <a:r>
                        <a:rPr lang="en-US" sz="1400" dirty="0">
                          <a:effectLst/>
                        </a:rPr>
                        <a:t>NON-KEYNESIAN</a:t>
                      </a:r>
                      <a:endParaRPr lang="pt-PT" sz="1400" dirty="0">
                        <a:effectLst/>
                        <a:latin typeface="Times New Roman" panose="02020603050405020304" pitchFamily="18" charset="0"/>
                        <a:ea typeface="Times New Roman" panose="02020603050405020304" pitchFamily="18" charset="0"/>
                      </a:endParaRPr>
                    </a:p>
                  </a:txBody>
                  <a:tcPr marL="51529" marR="51529" marT="0" marB="0"/>
                </a:tc>
                <a:tc>
                  <a:txBody>
                    <a:bodyPr/>
                    <a:lstStyle/>
                    <a:p>
                      <a:pPr algn="l">
                        <a:spcAft>
                          <a:spcPts val="0"/>
                        </a:spcAft>
                      </a:pPr>
                      <a:r>
                        <a:rPr lang="en-US" sz="1400" dirty="0">
                          <a:effectLst/>
                        </a:rPr>
                        <a:t>Neutral/no</a:t>
                      </a:r>
                      <a:r>
                        <a:rPr lang="en-US" sz="1400" baseline="0" dirty="0">
                          <a:effectLst/>
                        </a:rPr>
                        <a:t> effect</a:t>
                      </a:r>
                      <a:endParaRPr lang="pt-PT" sz="1400" dirty="0">
                        <a:effectLst/>
                        <a:latin typeface="Times New Roman" panose="02020603050405020304" pitchFamily="18" charset="0"/>
                        <a:ea typeface="Times New Roman" panose="02020603050405020304" pitchFamily="18" charset="0"/>
                      </a:endParaRPr>
                    </a:p>
                  </a:txBody>
                  <a:tcPr marL="51529" marR="51529" marT="0" marB="0"/>
                </a:tc>
                <a:extLst>
                  <a:ext uri="{0D108BD9-81ED-4DB2-BD59-A6C34878D82A}">
                    <a16:rowId xmlns:a16="http://schemas.microsoft.com/office/drawing/2014/main" val="10002"/>
                  </a:ext>
                </a:extLst>
              </a:tr>
              <a:tr h="1506461">
                <a:tc>
                  <a:txBody>
                    <a:bodyPr/>
                    <a:lstStyle/>
                    <a:p>
                      <a:pPr algn="l">
                        <a:spcAft>
                          <a:spcPts val="0"/>
                        </a:spcAft>
                      </a:pPr>
                      <a:r>
                        <a:rPr lang="en-US" sz="1400">
                          <a:effectLst/>
                        </a:rPr>
                        <a:t>Neoclassical models with composition effects</a:t>
                      </a:r>
                      <a:endParaRPr lang="pt-PT" sz="1400">
                        <a:effectLst/>
                        <a:latin typeface="Times New Roman" panose="02020603050405020304" pitchFamily="18" charset="0"/>
                        <a:ea typeface="Times New Roman" panose="02020603050405020304" pitchFamily="18" charset="0"/>
                      </a:endParaRPr>
                    </a:p>
                  </a:txBody>
                  <a:tcPr marL="51529" marR="51529" marT="0" marB="0"/>
                </a:tc>
                <a:tc>
                  <a:txBody>
                    <a:bodyPr/>
                    <a:lstStyle/>
                    <a:p>
                      <a:pPr algn="l">
                        <a:spcAft>
                          <a:spcPts val="0"/>
                        </a:spcAft>
                      </a:pPr>
                      <a:r>
                        <a:rPr lang="en-US" sz="1400">
                          <a:effectLst/>
                        </a:rPr>
                        <a:t>Neo-Ricardian framework. Fiscal distortions. The composition of the adjustment depends on the initial conditions (debt levels ...)</a:t>
                      </a:r>
                      <a:endParaRPr lang="pt-PT" sz="1400">
                        <a:effectLst/>
                        <a:latin typeface="Times New Roman" panose="02020603050405020304" pitchFamily="18" charset="0"/>
                        <a:ea typeface="Times New Roman" panose="02020603050405020304" pitchFamily="18" charset="0"/>
                      </a:endParaRPr>
                    </a:p>
                  </a:txBody>
                  <a:tcPr marL="51529" marR="51529" marT="0" marB="0"/>
                </a:tc>
                <a:tc>
                  <a:txBody>
                    <a:bodyPr/>
                    <a:lstStyle/>
                    <a:p>
                      <a:pPr algn="l">
                        <a:spcAft>
                          <a:spcPts val="0"/>
                        </a:spcAft>
                      </a:pPr>
                      <a:r>
                        <a:rPr lang="en-US" sz="1400">
                          <a:effectLst/>
                        </a:rPr>
                        <a:t>Super-crowding-out due to supply-side effects.</a:t>
                      </a:r>
                      <a:endParaRPr lang="pt-PT" sz="1400">
                        <a:effectLst/>
                      </a:endParaRPr>
                    </a:p>
                    <a:p>
                      <a:pPr algn="l">
                        <a:spcAft>
                          <a:spcPts val="0"/>
                        </a:spcAft>
                      </a:pPr>
                      <a:r>
                        <a:rPr lang="en-US" sz="1400">
                          <a:effectLst/>
                        </a:rPr>
                        <a:t>ANTI-KEYNESIAN</a:t>
                      </a:r>
                      <a:endParaRPr lang="pt-PT" sz="1400">
                        <a:effectLst/>
                        <a:latin typeface="Times New Roman" panose="02020603050405020304" pitchFamily="18" charset="0"/>
                        <a:ea typeface="Times New Roman" panose="02020603050405020304" pitchFamily="18" charset="0"/>
                      </a:endParaRPr>
                    </a:p>
                  </a:txBody>
                  <a:tcPr marL="51529" marR="51529" marT="0" marB="0"/>
                </a:tc>
                <a:tc>
                  <a:txBody>
                    <a:bodyPr/>
                    <a:lstStyle/>
                    <a:p>
                      <a:pPr algn="l">
                        <a:spcAft>
                          <a:spcPts val="0"/>
                        </a:spcAft>
                      </a:pPr>
                      <a:r>
                        <a:rPr lang="en-US" sz="1400" dirty="0">
                          <a:effectLst/>
                        </a:rPr>
                        <a:t>Expansionary</a:t>
                      </a:r>
                      <a:endParaRPr lang="pt-PT" sz="1400" dirty="0">
                        <a:effectLst/>
                      </a:endParaRPr>
                    </a:p>
                    <a:p>
                      <a:pPr algn="l">
                        <a:spcAft>
                          <a:spcPts val="0"/>
                        </a:spcAft>
                      </a:pPr>
                      <a:r>
                        <a:rPr lang="en-US" sz="1400" dirty="0">
                          <a:effectLst/>
                        </a:rPr>
                        <a:t>(if poor initial conditions, i.e. high debt) – expansionary fiscal contraction</a:t>
                      </a:r>
                      <a:endParaRPr lang="pt-PT" sz="1400" dirty="0">
                        <a:effectLst/>
                        <a:latin typeface="Times New Roman" panose="02020603050405020304" pitchFamily="18" charset="0"/>
                        <a:ea typeface="Times New Roman" panose="02020603050405020304" pitchFamily="18" charset="0"/>
                      </a:endParaRPr>
                    </a:p>
                  </a:txBody>
                  <a:tcPr marL="51529" marR="51529" marT="0" marB="0"/>
                </a:tc>
                <a:extLst>
                  <a:ext uri="{0D108BD9-81ED-4DB2-BD59-A6C34878D82A}">
                    <a16:rowId xmlns:a16="http://schemas.microsoft.com/office/drawing/2014/main" val="10003"/>
                  </a:ext>
                </a:extLst>
              </a:tr>
              <a:tr h="1837873">
                <a:tc>
                  <a:txBody>
                    <a:bodyPr/>
                    <a:lstStyle/>
                    <a:p>
                      <a:pPr algn="l">
                        <a:spcAft>
                          <a:spcPts val="0"/>
                        </a:spcAft>
                      </a:pPr>
                      <a:r>
                        <a:rPr lang="en-US" sz="1400">
                          <a:effectLst/>
                        </a:rPr>
                        <a:t>Keynesian models with threshold effects</a:t>
                      </a:r>
                      <a:endParaRPr lang="pt-PT" sz="1400">
                        <a:effectLst/>
                        <a:latin typeface="Times New Roman" panose="02020603050405020304" pitchFamily="18" charset="0"/>
                        <a:ea typeface="Times New Roman" panose="02020603050405020304" pitchFamily="18" charset="0"/>
                      </a:endParaRPr>
                    </a:p>
                  </a:txBody>
                  <a:tcPr marL="51529" marR="51529" marT="0" marB="0"/>
                </a:tc>
                <a:tc>
                  <a:txBody>
                    <a:bodyPr/>
                    <a:lstStyle/>
                    <a:p>
                      <a:pPr algn="l">
                        <a:spcAft>
                          <a:spcPts val="0"/>
                        </a:spcAft>
                      </a:pPr>
                      <a:r>
                        <a:rPr lang="en-US" sz="1400" dirty="0">
                          <a:effectLst/>
                        </a:rPr>
                        <a:t>Keynesian rigidities. Consumers with finite horizon. Probability of “stabilization” programme grows with the debt</a:t>
                      </a:r>
                      <a:endParaRPr lang="pt-PT" sz="1400" dirty="0">
                        <a:effectLst/>
                        <a:latin typeface="Times New Roman" panose="02020603050405020304" pitchFamily="18" charset="0"/>
                        <a:ea typeface="Times New Roman" panose="02020603050405020304" pitchFamily="18" charset="0"/>
                      </a:endParaRPr>
                    </a:p>
                  </a:txBody>
                  <a:tcPr marL="51529" marR="51529" marT="0" marB="0"/>
                </a:tc>
                <a:tc>
                  <a:txBody>
                    <a:bodyPr/>
                    <a:lstStyle/>
                    <a:p>
                      <a:pPr algn="l">
                        <a:spcAft>
                          <a:spcPts val="0"/>
                        </a:spcAft>
                      </a:pPr>
                      <a:r>
                        <a:rPr lang="en-US" sz="1400" dirty="0">
                          <a:effectLst/>
                        </a:rPr>
                        <a:t>Accumulation of public debt is main mechanism. Keynesian mechanisms under standard conditions. Inversion of effects under poor public finance. KEYNESIAN OR ANTI-KEYNESIAN</a:t>
                      </a:r>
                      <a:endParaRPr lang="pt-PT" sz="1400" dirty="0">
                        <a:effectLst/>
                        <a:latin typeface="Times New Roman" panose="02020603050405020304" pitchFamily="18" charset="0"/>
                        <a:ea typeface="Times New Roman" panose="02020603050405020304" pitchFamily="18" charset="0"/>
                      </a:endParaRPr>
                    </a:p>
                  </a:txBody>
                  <a:tcPr marL="51529" marR="51529" marT="0" marB="0"/>
                </a:tc>
                <a:tc>
                  <a:txBody>
                    <a:bodyPr/>
                    <a:lstStyle/>
                    <a:p>
                      <a:pPr algn="l">
                        <a:spcAft>
                          <a:spcPts val="0"/>
                        </a:spcAft>
                      </a:pPr>
                      <a:r>
                        <a:rPr lang="en-US" sz="1400" dirty="0">
                          <a:effectLst/>
                        </a:rPr>
                        <a:t>Recessionary if debt is low. Expansionary if debt is high.</a:t>
                      </a:r>
                      <a:endParaRPr lang="pt-PT" sz="1400" dirty="0">
                        <a:effectLst/>
                        <a:latin typeface="Times New Roman" panose="02020603050405020304" pitchFamily="18" charset="0"/>
                        <a:ea typeface="Times New Roman" panose="02020603050405020304" pitchFamily="18" charset="0"/>
                      </a:endParaRPr>
                    </a:p>
                  </a:txBody>
                  <a:tcPr marL="51529" marR="51529" marT="0" marB="0"/>
                </a:tc>
                <a:extLst>
                  <a:ext uri="{0D108BD9-81ED-4DB2-BD59-A6C34878D82A}">
                    <a16:rowId xmlns:a16="http://schemas.microsoft.com/office/drawing/2014/main" val="10004"/>
                  </a:ext>
                </a:extLst>
              </a:tr>
            </a:tbl>
          </a:graphicData>
        </a:graphic>
      </p:graphicFrame>
      <p:sp>
        <p:nvSpPr>
          <p:cNvPr id="6" name="Rectangle 5"/>
          <p:cNvSpPr/>
          <p:nvPr/>
        </p:nvSpPr>
        <p:spPr>
          <a:xfrm>
            <a:off x="196753" y="1795986"/>
            <a:ext cx="4661849" cy="707886"/>
          </a:xfrm>
          <a:prstGeom prst="rect">
            <a:avLst/>
          </a:prstGeom>
        </p:spPr>
        <p:txBody>
          <a:bodyPr wrap="square">
            <a:spAutoFit/>
          </a:bodyPr>
          <a:lstStyle/>
          <a:p>
            <a:pPr>
              <a:spcAft>
                <a:spcPts val="0"/>
              </a:spcAft>
            </a:pPr>
            <a:r>
              <a:rPr lang="en-US" sz="2000" dirty="0">
                <a:ea typeface="Times New Roman" panose="02020603050405020304" pitchFamily="18" charset="0"/>
              </a:rPr>
              <a:t>Effect of a restrictive fiscal policy within various theoretical frameworks</a:t>
            </a:r>
            <a:endParaRPr lang="en-US" sz="2000" dirty="0">
              <a:effectLst/>
              <a:ea typeface="Times New Roman" panose="02020603050405020304" pitchFamily="18" charset="0"/>
            </a:endParaRPr>
          </a:p>
        </p:txBody>
      </p:sp>
      <p:graphicFrame>
        <p:nvGraphicFramePr>
          <p:cNvPr id="7" name="Table 6"/>
          <p:cNvGraphicFramePr>
            <a:graphicFrameLocks noGrp="1"/>
          </p:cNvGraphicFramePr>
          <p:nvPr/>
        </p:nvGraphicFramePr>
        <p:xfrm>
          <a:off x="224049" y="2584946"/>
          <a:ext cx="4498076" cy="1722120"/>
        </p:xfrm>
        <a:graphic>
          <a:graphicData uri="http://schemas.openxmlformats.org/drawingml/2006/table">
            <a:tbl>
              <a:tblPr firstRow="1" bandRow="1">
                <a:tableStyleId>{2D5ABB26-0587-4C30-8999-92F81FD0307C}</a:tableStyleId>
              </a:tblPr>
              <a:tblGrid>
                <a:gridCol w="1400035">
                  <a:extLst>
                    <a:ext uri="{9D8B030D-6E8A-4147-A177-3AD203B41FA5}">
                      <a16:colId xmlns:a16="http://schemas.microsoft.com/office/drawing/2014/main" val="20000"/>
                    </a:ext>
                  </a:extLst>
                </a:gridCol>
                <a:gridCol w="1473958">
                  <a:extLst>
                    <a:ext uri="{9D8B030D-6E8A-4147-A177-3AD203B41FA5}">
                      <a16:colId xmlns:a16="http://schemas.microsoft.com/office/drawing/2014/main" val="20001"/>
                    </a:ext>
                  </a:extLst>
                </a:gridCol>
                <a:gridCol w="1624083">
                  <a:extLst>
                    <a:ext uri="{9D8B030D-6E8A-4147-A177-3AD203B41FA5}">
                      <a16:colId xmlns:a16="http://schemas.microsoft.com/office/drawing/2014/main" val="20002"/>
                    </a:ext>
                  </a:extLst>
                </a:gridCol>
              </a:tblGrid>
              <a:tr h="370840">
                <a:tc>
                  <a:txBody>
                    <a:bodyPr/>
                    <a:lstStyle/>
                    <a:p>
                      <a:r>
                        <a:rPr lang="pt-PT" sz="1700" b="1" dirty="0"/>
                        <a:t>Policy</a:t>
                      </a:r>
                      <a:endParaRPr lang="en-GB" sz="17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lang="pt-PT" sz="1700" b="1" dirty="0"/>
                        <a:t>Effect of policy</a:t>
                      </a:r>
                      <a:endParaRPr lang="en-GB" sz="17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lang="pt-PT" sz="1700" b="1" dirty="0"/>
                        <a:t>Mechanism at work</a:t>
                      </a:r>
                      <a:endParaRPr lang="en-GB" sz="17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0"/>
                  </a:ext>
                </a:extLst>
              </a:tr>
              <a:tr h="370840">
                <a:tc rowSpan="3">
                  <a:txBody>
                    <a:bodyPr/>
                    <a:lstStyle/>
                    <a:p>
                      <a:r>
                        <a:rPr lang="pt-PT" sz="1700" dirty="0"/>
                        <a:t>Fiscal contraction (</a:t>
                      </a:r>
                      <a:r>
                        <a:rPr lang="pt-PT" sz="1700" baseline="0" dirty="0"/>
                        <a:t>↘G, ↗T)</a:t>
                      </a:r>
                      <a:r>
                        <a:rPr lang="pt-PT" sz="1700" dirty="0"/>
                        <a:t> </a:t>
                      </a:r>
                      <a:endParaRPr lang="en-GB" sz="17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pt-PT" sz="1700" dirty="0"/>
                        <a:t>Expansionary</a:t>
                      </a:r>
                      <a:endParaRPr lang="en-GB" sz="17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pt-PT" sz="1700" dirty="0"/>
                        <a:t>Anti-keynesian</a:t>
                      </a:r>
                      <a:endParaRPr lang="en-GB" sz="17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70840">
                <a:tc vMerge="1">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pt-PT" sz="1700" dirty="0"/>
                        <a:t>No</a:t>
                      </a:r>
                      <a:r>
                        <a:rPr lang="pt-PT" sz="1700" baseline="0" dirty="0"/>
                        <a:t> effect</a:t>
                      </a:r>
                      <a:endParaRPr lang="en-GB" sz="17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pt-PT" sz="1700" dirty="0"/>
                        <a:t>Non-keynesian</a:t>
                      </a:r>
                      <a:endParaRPr lang="en-GB" sz="17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370840">
                <a:tc vMerge="1">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pt-PT" sz="1700" dirty="0"/>
                        <a:t>Recessionary</a:t>
                      </a:r>
                      <a:endParaRPr lang="en-GB" sz="17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pt-PT" sz="1700" dirty="0"/>
                        <a:t>Keynesian</a:t>
                      </a:r>
                      <a:endParaRPr lang="en-GB" sz="17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04530141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201E27-BB42-6E3E-81C2-35A1386663B8}"/>
              </a:ext>
            </a:extLst>
          </p:cNvPr>
          <p:cNvSpPr>
            <a:spLocks noGrp="1"/>
          </p:cNvSpPr>
          <p:nvPr>
            <p:ph type="title"/>
          </p:nvPr>
        </p:nvSpPr>
        <p:spPr/>
        <p:txBody>
          <a:bodyPr/>
          <a:lstStyle/>
          <a:p>
            <a:r>
              <a:rPr lang="en-US" dirty="0"/>
              <a:t>The example of the 2008-09 crisis</a:t>
            </a:r>
          </a:p>
        </p:txBody>
      </p:sp>
      <p:sp>
        <p:nvSpPr>
          <p:cNvPr id="3" name="Content Placeholder 2">
            <a:extLst>
              <a:ext uri="{FF2B5EF4-FFF2-40B4-BE49-F238E27FC236}">
                <a16:creationId xmlns:a16="http://schemas.microsoft.com/office/drawing/2014/main" id="{6BFC27A6-DDA6-CDF3-B107-90BF387ABD58}"/>
              </a:ext>
            </a:extLst>
          </p:cNvPr>
          <p:cNvSpPr>
            <a:spLocks noGrp="1"/>
          </p:cNvSpPr>
          <p:nvPr>
            <p:ph idx="1"/>
          </p:nvPr>
        </p:nvSpPr>
        <p:spPr>
          <a:xfrm>
            <a:off x="685800" y="1825625"/>
            <a:ext cx="10668000" cy="4351338"/>
          </a:xfrm>
        </p:spPr>
        <p:txBody>
          <a:bodyPr>
            <a:normAutofit/>
          </a:bodyPr>
          <a:lstStyle/>
          <a:p>
            <a:pPr marL="0" indent="0" algn="l">
              <a:buNone/>
            </a:pPr>
            <a:r>
              <a:rPr lang="en-US" sz="2200" b="1" i="0" u="none" strike="noStrike" baseline="0" dirty="0">
                <a:latin typeface="Minion-Regular"/>
              </a:rPr>
              <a:t>Recognition that the conditions that are required for fiscal policy to be effective were likely to be met:</a:t>
            </a:r>
          </a:p>
          <a:p>
            <a:pPr algn="l"/>
            <a:r>
              <a:rPr lang="en-US" sz="2200" b="0" i="0" u="none" strike="noStrike" baseline="0" dirty="0">
                <a:latin typeface="Minion-Regular"/>
              </a:rPr>
              <a:t>The world economy was hit by a major demand shock, resulting in a strongly negative global output gap and significant risks of deflation. So, the aggregate supply curve could be expected to be flat.</a:t>
            </a:r>
          </a:p>
          <a:p>
            <a:pPr algn="l"/>
            <a:r>
              <a:rPr lang="en-US" sz="2200" b="0" i="0" u="none" strike="noStrike" baseline="0" dirty="0">
                <a:latin typeface="Minion-Regular"/>
              </a:rPr>
              <a:t>World long-term interest rates were very low and with near-zero policy rates, global monetary policy was strongly accommodative. So, there was no crowding effect to talk of.</a:t>
            </a:r>
          </a:p>
          <a:p>
            <a:pPr algn="l"/>
            <a:r>
              <a:rPr lang="en-US" sz="2200" b="0" i="0" u="none" strike="noStrike" baseline="0" dirty="0">
                <a:latin typeface="Minion-Regular"/>
              </a:rPr>
              <a:t>The share of credit-constrained households and firms had increased as a result of lower bank willingness to lend. Hence, pouring public cash into them had a higher probability to raise demand than in normal times.</a:t>
            </a:r>
          </a:p>
          <a:p>
            <a:pPr algn="l"/>
            <a:r>
              <a:rPr lang="en-US" sz="2200" b="0" i="0" u="none" strike="noStrike" baseline="0" dirty="0">
                <a:latin typeface="Minion-Regular"/>
              </a:rPr>
              <a:t>The stimulus was coordinated or at least simultaneous the world over. So the ineffectiveness of fiscal expansion in a floating exchange-rate regime did not hold.</a:t>
            </a:r>
            <a:endParaRPr lang="en-US" sz="2200" dirty="0"/>
          </a:p>
        </p:txBody>
      </p:sp>
    </p:spTree>
    <p:extLst>
      <p:ext uri="{BB962C8B-B14F-4D97-AF65-F5344CB8AC3E}">
        <p14:creationId xmlns:p14="http://schemas.microsoft.com/office/powerpoint/2010/main" val="29102000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90D540-BB51-26B4-A700-5944F8782B9E}"/>
              </a:ext>
            </a:extLst>
          </p:cNvPr>
          <p:cNvSpPr>
            <a:spLocks noGrp="1"/>
          </p:cNvSpPr>
          <p:nvPr>
            <p:ph type="title"/>
          </p:nvPr>
        </p:nvSpPr>
        <p:spPr/>
        <p:txBody>
          <a:bodyPr/>
          <a:lstStyle/>
          <a:p>
            <a:r>
              <a:rPr lang="en-US" b="1" dirty="0"/>
              <a:t>Conclusion</a:t>
            </a:r>
          </a:p>
        </p:txBody>
      </p:sp>
      <p:sp>
        <p:nvSpPr>
          <p:cNvPr id="3" name="Content Placeholder 2">
            <a:extLst>
              <a:ext uri="{FF2B5EF4-FFF2-40B4-BE49-F238E27FC236}">
                <a16:creationId xmlns:a16="http://schemas.microsoft.com/office/drawing/2014/main" id="{1BBFDCE6-755E-48A2-19D6-DD698D5A05E2}"/>
              </a:ext>
            </a:extLst>
          </p:cNvPr>
          <p:cNvSpPr>
            <a:spLocks noGrp="1"/>
          </p:cNvSpPr>
          <p:nvPr>
            <p:ph idx="1"/>
          </p:nvPr>
        </p:nvSpPr>
        <p:spPr/>
        <p:txBody>
          <a:bodyPr/>
          <a:lstStyle/>
          <a:p>
            <a:r>
              <a:rPr lang="en-US" dirty="0"/>
              <a:t>All in all these models have now been subject to intense research without any convergent view on the impact of fiscal policy.</a:t>
            </a:r>
          </a:p>
          <a:p>
            <a:r>
              <a:rPr lang="en-US" dirty="0"/>
              <a:t>This is perhaps because these models ignore heterogeneity of agents’ response. Particularly, they ignore the heterogeneity of producers.</a:t>
            </a:r>
          </a:p>
          <a:p>
            <a:r>
              <a:rPr lang="en-US" dirty="0"/>
              <a:t>More recent models with heterogeneous agents can pretty much deliver anything (e.g. HANK – heterogenous agents new Keynesian models). The issue is now one of quantification that emerges as </a:t>
            </a:r>
            <a:r>
              <a:rPr lang="en-US" b="1" dirty="0"/>
              <a:t>quantitative-macro</a:t>
            </a:r>
            <a:r>
              <a:rPr lang="en-US" dirty="0"/>
              <a:t> exercises.</a:t>
            </a:r>
          </a:p>
        </p:txBody>
      </p:sp>
    </p:spTree>
    <p:extLst>
      <p:ext uri="{BB962C8B-B14F-4D97-AF65-F5344CB8AC3E}">
        <p14:creationId xmlns:p14="http://schemas.microsoft.com/office/powerpoint/2010/main" val="20558458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28473" y="265312"/>
            <a:ext cx="10515600" cy="787814"/>
          </a:xfrm>
        </p:spPr>
        <p:txBody>
          <a:bodyPr>
            <a:noAutofit/>
          </a:bodyPr>
          <a:lstStyle/>
          <a:p>
            <a:r>
              <a:rPr lang="pt-PT" sz="3200" b="1" dirty="0">
                <a:latin typeface="+mn-lt"/>
              </a:rPr>
              <a:t>Fiscal policy</a:t>
            </a:r>
          </a:p>
        </p:txBody>
      </p:sp>
      <p:sp>
        <p:nvSpPr>
          <p:cNvPr id="3" name="Marcador de Posição de Conteúdo 2"/>
          <p:cNvSpPr>
            <a:spLocks noGrp="1"/>
          </p:cNvSpPr>
          <p:nvPr>
            <p:ph idx="1"/>
          </p:nvPr>
        </p:nvSpPr>
        <p:spPr>
          <a:xfrm>
            <a:off x="497901" y="1053125"/>
            <a:ext cx="10924309" cy="5290009"/>
          </a:xfrm>
        </p:spPr>
        <p:txBody>
          <a:bodyPr>
            <a:normAutofit fontScale="92500" lnSpcReduction="10000"/>
          </a:bodyPr>
          <a:lstStyle/>
          <a:p>
            <a:pPr algn="just"/>
            <a:r>
              <a:rPr lang="en-US" sz="2600" dirty="0"/>
              <a:t>FP emerges as a </a:t>
            </a:r>
            <a:r>
              <a:rPr lang="en-US" sz="2600" dirty="0" err="1"/>
              <a:t>XX</a:t>
            </a:r>
            <a:r>
              <a:rPr lang="en-US" sz="2600" baseline="30000" dirty="0" err="1"/>
              <a:t>th</a:t>
            </a:r>
            <a:r>
              <a:rPr lang="en-US" sz="2600" dirty="0"/>
              <a:t> invention that owes considerably to the thinking of John Maynard Keynes </a:t>
            </a:r>
          </a:p>
          <a:p>
            <a:pPr algn="just"/>
            <a:endParaRPr lang="en-US" sz="2600" dirty="0"/>
          </a:p>
          <a:p>
            <a:pPr algn="just"/>
            <a:r>
              <a:rPr lang="en-US" sz="2600" dirty="0"/>
              <a:t>FP owes even more to the general rise of the share of public expenditures in GDP as a consequence of the generalization of government finances of social insurance, welfare, and education - since World War II, governments in all countries have thus been transformed from an irrelevant macroeconomic player into a major contributor to aggregate demand</a:t>
            </a:r>
          </a:p>
          <a:p>
            <a:pPr algn="just"/>
            <a:endParaRPr lang="pt-PT" sz="2600" dirty="0"/>
          </a:p>
          <a:p>
            <a:pPr algn="just"/>
            <a:r>
              <a:rPr lang="en-US" sz="2600" dirty="0"/>
              <a:t>After the 2008 financial and economic crisis, fiscal policy regained attention as a key prescription of the policy response to the crisis via fiscal stimulus programs, followed by debates on public debt sustainability</a:t>
            </a:r>
          </a:p>
          <a:p>
            <a:pPr algn="just"/>
            <a:endParaRPr lang="en-US" sz="2600" dirty="0"/>
          </a:p>
          <a:p>
            <a:pPr algn="just"/>
            <a:r>
              <a:rPr lang="en-US" sz="2600" dirty="0"/>
              <a:t>The public policy responses following the covid19 pandemic are further evidence of the importance of fiscal stimulus to provide immediate responses to economic crisis</a:t>
            </a:r>
            <a:endParaRPr lang="en-GB" sz="2600" dirty="0"/>
          </a:p>
          <a:p>
            <a:pPr algn="just"/>
            <a:endParaRPr lang="en-GB" sz="2600" dirty="0"/>
          </a:p>
        </p:txBody>
      </p:sp>
    </p:spTree>
    <p:extLst>
      <p:ext uri="{BB962C8B-B14F-4D97-AF65-F5344CB8AC3E}">
        <p14:creationId xmlns:p14="http://schemas.microsoft.com/office/powerpoint/2010/main" val="13357430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50021" t="7055" r="5989" b="25220"/>
          <a:stretch/>
        </p:blipFill>
        <p:spPr>
          <a:xfrm>
            <a:off x="4563290" y="3239266"/>
            <a:ext cx="6395729" cy="3236155"/>
          </a:xfrm>
          <a:prstGeom prst="rect">
            <a:avLst/>
          </a:prstGeom>
        </p:spPr>
      </p:pic>
      <p:pic>
        <p:nvPicPr>
          <p:cNvPr id="3" name="Picture 2"/>
          <p:cNvPicPr>
            <a:picLocks noChangeAspect="1"/>
          </p:cNvPicPr>
          <p:nvPr/>
        </p:nvPicPr>
        <p:blipFill rotWithShape="1">
          <a:blip r:embed="rId3"/>
          <a:srcRect l="57498" t="19069" r="17706" b="9983"/>
          <a:stretch/>
        </p:blipFill>
        <p:spPr>
          <a:xfrm>
            <a:off x="7985263" y="659293"/>
            <a:ext cx="4206737" cy="3956249"/>
          </a:xfrm>
          <a:prstGeom prst="rect">
            <a:avLst/>
          </a:prstGeom>
        </p:spPr>
      </p:pic>
      <p:sp>
        <p:nvSpPr>
          <p:cNvPr id="4" name="Rectangle 3"/>
          <p:cNvSpPr/>
          <p:nvPr/>
        </p:nvSpPr>
        <p:spPr>
          <a:xfrm>
            <a:off x="6562724" y="136073"/>
            <a:ext cx="5476875" cy="523220"/>
          </a:xfrm>
          <a:prstGeom prst="rect">
            <a:avLst/>
          </a:prstGeom>
        </p:spPr>
        <p:txBody>
          <a:bodyPr wrap="square">
            <a:spAutoFit/>
          </a:bodyPr>
          <a:lstStyle/>
          <a:p>
            <a:pPr algn="r"/>
            <a:r>
              <a:rPr lang="en-US" sz="1400" dirty="0">
                <a:hlinkClick r:id="rId4"/>
              </a:rPr>
              <a:t>https://www.project-syndicate.org/commentary/governments-must-use-fiscal-policy-to-tackle-coronavirus-by-koichi-hamada-2020-03</a:t>
            </a:r>
            <a:endParaRPr lang="en-US" sz="1400" dirty="0"/>
          </a:p>
        </p:txBody>
      </p:sp>
      <p:sp>
        <p:nvSpPr>
          <p:cNvPr id="5" name="Rectangle 4"/>
          <p:cNvSpPr/>
          <p:nvPr/>
        </p:nvSpPr>
        <p:spPr>
          <a:xfrm>
            <a:off x="4457700" y="6475421"/>
            <a:ext cx="7486650" cy="307777"/>
          </a:xfrm>
          <a:prstGeom prst="rect">
            <a:avLst/>
          </a:prstGeom>
        </p:spPr>
        <p:txBody>
          <a:bodyPr wrap="square">
            <a:spAutoFit/>
          </a:bodyPr>
          <a:lstStyle/>
          <a:p>
            <a:r>
              <a:rPr lang="en-US" sz="1400" dirty="0">
                <a:hlinkClick r:id="rId5"/>
              </a:rPr>
              <a:t>https://blogs.imf.org/2020/03/05/fiscal-policies-to-protect-people-during-the-coronavirus-outbreak/</a:t>
            </a:r>
            <a:endParaRPr lang="en-US" sz="1400" dirty="0"/>
          </a:p>
        </p:txBody>
      </p:sp>
      <p:pic>
        <p:nvPicPr>
          <p:cNvPr id="6" name="Picture 5"/>
          <p:cNvPicPr>
            <a:picLocks noChangeAspect="1"/>
          </p:cNvPicPr>
          <p:nvPr/>
        </p:nvPicPr>
        <p:blipFill rotWithShape="1">
          <a:blip r:embed="rId6"/>
          <a:srcRect l="54810" t="5753" r="22782" b="5808"/>
          <a:stretch/>
        </p:blipFill>
        <p:spPr>
          <a:xfrm>
            <a:off x="276198" y="785231"/>
            <a:ext cx="4019568" cy="5213982"/>
          </a:xfrm>
          <a:prstGeom prst="rect">
            <a:avLst/>
          </a:prstGeom>
        </p:spPr>
      </p:pic>
      <p:sp>
        <p:nvSpPr>
          <p:cNvPr id="7" name="Rectangle 6"/>
          <p:cNvSpPr/>
          <p:nvPr/>
        </p:nvSpPr>
        <p:spPr>
          <a:xfrm>
            <a:off x="190482" y="262011"/>
            <a:ext cx="4848243" cy="523220"/>
          </a:xfrm>
          <a:prstGeom prst="rect">
            <a:avLst/>
          </a:prstGeom>
        </p:spPr>
        <p:txBody>
          <a:bodyPr wrap="square">
            <a:spAutoFit/>
          </a:bodyPr>
          <a:lstStyle/>
          <a:p>
            <a:r>
              <a:rPr lang="en-US" sz="1400" dirty="0">
                <a:hlinkClick r:id="rId7"/>
              </a:rPr>
              <a:t>https://ftalphaville.ft.com/2020/03/06/1583518706000/The-economic-response-to-coronavirus--why-it-s-mostly-fiscal/</a:t>
            </a:r>
            <a:endParaRPr lang="en-US" sz="1400" dirty="0"/>
          </a:p>
        </p:txBody>
      </p:sp>
    </p:spTree>
    <p:extLst>
      <p:ext uri="{BB962C8B-B14F-4D97-AF65-F5344CB8AC3E}">
        <p14:creationId xmlns:p14="http://schemas.microsoft.com/office/powerpoint/2010/main" val="4102762974"/>
      </p:ext>
    </p:extLst>
  </p:cSld>
  <p:clrMapOvr>
    <a:masterClrMapping/>
  </p:clrMapOvr>
</p:sld>
</file>

<file path=ppt/theme/theme1.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16A51ECE3907141869F47752CF44136" ma:contentTypeVersion="13" ma:contentTypeDescription="Create a new document." ma:contentTypeScope="" ma:versionID="c2c4d961328c5fef14c68b09f6dcf6b9">
  <xsd:schema xmlns:xsd="http://www.w3.org/2001/XMLSchema" xmlns:xs="http://www.w3.org/2001/XMLSchema" xmlns:p="http://schemas.microsoft.com/office/2006/metadata/properties" xmlns:ns3="a0bc8231-5399-4b5b-b9cb-942de0336772" xmlns:ns4="7bfe8525-8b60-4e67-84d3-30359ec4171b" targetNamespace="http://schemas.microsoft.com/office/2006/metadata/properties" ma:root="true" ma:fieldsID="81c7028f7fa5537a390a02bc520a3f85" ns3:_="" ns4:_="">
    <xsd:import namespace="a0bc8231-5399-4b5b-b9cb-942de0336772"/>
    <xsd:import namespace="7bfe8525-8b60-4e67-84d3-30359ec4171b"/>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4:SharedWithUsers" minOccurs="0"/>
                <xsd:element ref="ns3:MediaServiceOCR" minOccurs="0"/>
                <xsd:element ref="ns3:MediaServiceLocation" minOccurs="0"/>
                <xsd:element ref="ns4:SharedWithDetails" minOccurs="0"/>
                <xsd:element ref="ns4:SharingHintHash"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0bc8231-5399-4b5b-b9cb-942de0336772"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MediaServiceAutoTags" ma:index="11" nillable="true" ma:displayName="MediaServiceAutoTags" ma:description=""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Location" ma:index="14" nillable="true" ma:displayName="MediaServiceLocation"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bfe8525-8b60-4e67-84d3-30359ec4171b" elementFormDefault="qualified">
    <xsd:import namespace="http://schemas.microsoft.com/office/2006/documentManagement/types"/>
    <xsd:import namespace="http://schemas.microsoft.com/office/infopath/2007/PartnerControls"/>
    <xsd:element name="SharedWithUsers" ma:index="12"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SharingHintHash" ma:index="16"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6DBEF20-7351-4992-8A22-80179F48805D}">
  <ds:schemaRefs>
    <ds:schemaRef ds:uri="http://schemas.microsoft.com/sharepoint/v3/contenttype/forms"/>
  </ds:schemaRefs>
</ds:datastoreItem>
</file>

<file path=customXml/itemProps2.xml><?xml version="1.0" encoding="utf-8"?>
<ds:datastoreItem xmlns:ds="http://schemas.openxmlformats.org/officeDocument/2006/customXml" ds:itemID="{636061DF-C640-4008-9924-F974A22F9ED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0bc8231-5399-4b5b-b9cb-942de0336772"/>
    <ds:schemaRef ds:uri="7bfe8525-8b60-4e67-84d3-30359ec4171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4707C9B-0409-4D92-8504-233F9CD3DD1E}">
  <ds:schemaRefs>
    <ds:schemaRef ds:uri="http://purl.org/dc/terms/"/>
    <ds:schemaRef ds:uri="a0bc8231-5399-4b5b-b9cb-942de0336772"/>
    <ds:schemaRef ds:uri="http://schemas.microsoft.com/office/2006/documentManagement/types"/>
    <ds:schemaRef ds:uri="http://schemas.microsoft.com/office/infopath/2007/PartnerControls"/>
    <ds:schemaRef ds:uri="http://purl.org/dc/elements/1.1/"/>
    <ds:schemaRef ds:uri="http://schemas.microsoft.com/office/2006/metadata/properties"/>
    <ds:schemaRef ds:uri="7bfe8525-8b60-4e67-84d3-30359ec4171b"/>
    <ds:schemaRef ds:uri="http://schemas.openxmlformats.org/package/2006/metadata/core-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8162</TotalTime>
  <Words>7400</Words>
  <Application>Microsoft Office PowerPoint</Application>
  <PresentationFormat>Widescreen</PresentationFormat>
  <Paragraphs>632</Paragraphs>
  <Slides>74</Slides>
  <Notes>14</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74</vt:i4>
      </vt:variant>
    </vt:vector>
  </HeadingPairs>
  <TitlesOfParts>
    <vt:vector size="85" baseType="lpstr">
      <vt:lpstr>Amiri</vt:lpstr>
      <vt:lpstr>Arial</vt:lpstr>
      <vt:lpstr>Calibri</vt:lpstr>
      <vt:lpstr>Calibri Light</vt:lpstr>
      <vt:lpstr>Cambria Math</vt:lpstr>
      <vt:lpstr>helvetica neue</vt:lpstr>
      <vt:lpstr>Minion-Regular</vt:lpstr>
      <vt:lpstr>Source Sans Pro</vt:lpstr>
      <vt:lpstr>Times New Roman</vt:lpstr>
      <vt:lpstr>Tema do Office</vt:lpstr>
      <vt:lpstr>Bitmap Image</vt:lpstr>
      <vt:lpstr>Economic Policy and Business Activity   Chapter 3</vt:lpstr>
      <vt:lpstr>3. Fiscal policy</vt:lpstr>
      <vt:lpstr>Next class   - public debt dynamics &amp; public debt sustainability calculus and indicators - some main theories underlying demand and supply side effects of fiscal policies</vt:lpstr>
      <vt:lpstr>Learning outcomes (#1)</vt:lpstr>
      <vt:lpstr>Learning outcomes (#2)</vt:lpstr>
      <vt:lpstr>Learning outcomes (#3)</vt:lpstr>
      <vt:lpstr>Fiscal policy (FP)</vt:lpstr>
      <vt:lpstr>Fiscal policy</vt:lpstr>
      <vt:lpstr>PowerPoint Presentation</vt:lpstr>
      <vt:lpstr>PowerPoint Presentation</vt:lpstr>
      <vt:lpstr>PowerPoint Presentation</vt:lpstr>
      <vt:lpstr>How can governments manage economic fluctuations using fiscal policy?</vt:lpstr>
      <vt:lpstr>How can governments manage economic fluctuations using fiscal policy?</vt:lpstr>
      <vt:lpstr>- The size of government: Unlike private investment, government spending on consumption and investment is usually stable. Spending on health and education, which are the two largest government budget items in most countries, does not fluctuate with capacity utilization or with business confidence. These kinds of government spending stabilize the economy. A higher tax rate (i.e. progressive taxation) dampens fluctuations because it reduces the size of the multiplier (next class).  - The government provides unemployment benefits: Although households save to smooth fluctuations in income, few households save enough (that is, self-insure) to cope with an extended period of unemployment. So unem­ployment benefits help households to smooth consumption. Other pro­grams to redistribute income to the poor have the same smoothing effect.  - The government can intervene: It can intervene deliberately to stabilize aggregate demand using fiscal policy.</vt:lpstr>
      <vt:lpstr>PowerPoint Presentation</vt:lpstr>
      <vt:lpstr>PowerPoint Presentation</vt:lpstr>
      <vt:lpstr>PowerPoint Presentation</vt:lpstr>
      <vt:lpstr>The fiscal balance</vt:lpstr>
      <vt:lpstr>The fiscal balance</vt:lpstr>
      <vt:lpstr>PowerPoint Presentation</vt:lpstr>
      <vt:lpstr>Measuring the fiscal balance (1)</vt:lpstr>
      <vt:lpstr>Interest and debt</vt:lpstr>
      <vt:lpstr>PowerPoint Presentation</vt:lpstr>
      <vt:lpstr>Measuring the fiscal balance (3)</vt:lpstr>
      <vt:lpstr>Measuring the fiscal balance (4)</vt:lpstr>
      <vt:lpstr>Measuring the fiscal balance (5)</vt:lpstr>
      <vt:lpstr>Measuring the fiscal balance (6)</vt:lpstr>
      <vt:lpstr>Measuring the fiscal balance</vt:lpstr>
      <vt:lpstr>PowerPoint Presentation</vt:lpstr>
      <vt:lpstr>Example of fiscal indicators for Portugal in 2018</vt:lpstr>
      <vt:lpstr>PowerPoint Presentation</vt:lpstr>
      <vt:lpstr>One important note on the measurement of public finances and the fiscal balance:</vt:lpstr>
      <vt:lpstr>PowerPoint Presentation</vt:lpstr>
      <vt:lpstr>How can governments finance fiscal deficits?</vt:lpstr>
      <vt:lpstr>Financing public deficits</vt:lpstr>
      <vt:lpstr>PowerPoint Presentation</vt:lpstr>
      <vt:lpstr>What is the relation between the fiscal balance and public debt?</vt:lpstr>
      <vt:lpstr>Debt dynamics of US and France</vt:lpstr>
      <vt:lpstr>What is the relation between the fiscal balance and public debt?</vt:lpstr>
      <vt:lpstr>Public debt dynamics</vt:lpstr>
      <vt:lpstr>Stabilization</vt:lpstr>
      <vt:lpstr>High public debt is more problematic in some countries than others (How much should we care about public debt?)</vt:lpstr>
      <vt:lpstr>PowerPoint Presentation</vt:lpstr>
      <vt:lpstr>PowerPoint Presentation</vt:lpstr>
      <vt:lpstr>PowerPoint Presentation</vt:lpstr>
      <vt:lpstr>PowerPoint Presentation</vt:lpstr>
      <vt:lpstr>Effectiveness</vt:lpstr>
      <vt:lpstr>Public debt sustainability</vt:lpstr>
      <vt:lpstr>Public debt sustainability</vt:lpstr>
      <vt:lpstr>Public debt sustainability in a monetary union</vt:lpstr>
      <vt:lpstr>Policy coordination in a Monetary Union</vt:lpstr>
      <vt:lpstr>Fiscal policy and Demand-side effects: Keynes and his critics</vt:lpstr>
      <vt:lpstr>Fiscal policy and Demand-side effects: Keynes and his critics </vt:lpstr>
      <vt:lpstr>Fiscal policy and Demand-side effects: Keynes and his critics </vt:lpstr>
      <vt:lpstr>Fiscal policy and Demand-side effects: Keynes and his critics </vt:lpstr>
      <vt:lpstr>Demand-side effects: Keynes and his critics </vt:lpstr>
      <vt:lpstr>Demand-side effects: Keynes and his critics </vt:lpstr>
      <vt:lpstr>Demand-side effects: Keynes and his critics </vt:lpstr>
      <vt:lpstr>Demand-side effects: Keynes and his critics </vt:lpstr>
      <vt:lpstr>Demand-side effects: Keynes and his critics </vt:lpstr>
      <vt:lpstr>Demand-side effects: Keynes and his critics </vt:lpstr>
      <vt:lpstr>Demand-side effects: Keynes and his critics </vt:lpstr>
      <vt:lpstr>PowerPoint Presentation</vt:lpstr>
      <vt:lpstr>Main neoclassical critics to using à la Keynes expansionary fiscal policy as a response to economic crisis </vt:lpstr>
      <vt:lpstr>PowerPoint Presentation</vt:lpstr>
      <vt:lpstr>PowerPoint Presentation</vt:lpstr>
      <vt:lpstr>PowerPoint Presentation</vt:lpstr>
      <vt:lpstr>PowerPoint Presentation</vt:lpstr>
      <vt:lpstr>Supply-side effects and reconciliation attempts</vt:lpstr>
      <vt:lpstr>Supply-side effects and reconciliation attempts</vt:lpstr>
      <vt:lpstr>Supply-side effects and reconciliation attempts</vt:lpstr>
      <vt:lpstr>Supply side &amp; Reconciliation attempts</vt:lpstr>
      <vt:lpstr>The example of the 2008-09 crisis</vt:lpstr>
      <vt:lpstr>Conclusion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Capítulo 1</dc:title>
  <dc:creator>Utilizador do Windows</dc:creator>
  <cp:lastModifiedBy>Carlos Daniel Rodrigues de Assunção Santos</cp:lastModifiedBy>
  <cp:revision>677</cp:revision>
  <cp:lastPrinted>2018-03-19T19:51:13Z</cp:lastPrinted>
  <dcterms:created xsi:type="dcterms:W3CDTF">2017-08-09T17:26:32Z</dcterms:created>
  <dcterms:modified xsi:type="dcterms:W3CDTF">2023-01-11T12:02:29Z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0x010100A16A51ECE3907141869F47752CF44136</vt:lpwstr>
  </property>
</Properties>
</file>